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8"/>
  </p:notesMasterIdLst>
  <p:sldIdLst>
    <p:sldId id="256" r:id="rId2"/>
    <p:sldId id="259" r:id="rId3"/>
    <p:sldId id="309" r:id="rId4"/>
    <p:sldId id="310" r:id="rId5"/>
    <p:sldId id="311" r:id="rId6"/>
    <p:sldId id="296" r:id="rId7"/>
    <p:sldId id="292" r:id="rId8"/>
    <p:sldId id="294" r:id="rId9"/>
    <p:sldId id="260" r:id="rId10"/>
    <p:sldId id="261" r:id="rId11"/>
    <p:sldId id="302" r:id="rId12"/>
    <p:sldId id="319" r:id="rId13"/>
    <p:sldId id="301" r:id="rId14"/>
    <p:sldId id="295" r:id="rId15"/>
    <p:sldId id="297" r:id="rId16"/>
    <p:sldId id="278" r:id="rId17"/>
    <p:sldId id="315" r:id="rId18"/>
    <p:sldId id="268" r:id="rId19"/>
    <p:sldId id="312" r:id="rId20"/>
    <p:sldId id="314" r:id="rId21"/>
    <p:sldId id="270" r:id="rId22"/>
    <p:sldId id="320" r:id="rId23"/>
    <p:sldId id="324" r:id="rId24"/>
    <p:sldId id="304" r:id="rId25"/>
    <p:sldId id="308" r:id="rId26"/>
    <p:sldId id="325" r:id="rId27"/>
    <p:sldId id="321" r:id="rId28"/>
    <p:sldId id="322" r:id="rId29"/>
    <p:sldId id="323" r:id="rId30"/>
    <p:sldId id="316" r:id="rId31"/>
    <p:sldId id="283" r:id="rId32"/>
    <p:sldId id="306" r:id="rId33"/>
    <p:sldId id="305" r:id="rId34"/>
    <p:sldId id="272" r:id="rId35"/>
    <p:sldId id="317" r:id="rId36"/>
    <p:sldId id="271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DBC6449-B918-426A-A896-FAA9712C234D}">
          <p14:sldIdLst>
            <p14:sldId id="256"/>
            <p14:sldId id="259"/>
            <p14:sldId id="309"/>
            <p14:sldId id="310"/>
            <p14:sldId id="311"/>
            <p14:sldId id="296"/>
            <p14:sldId id="292"/>
            <p14:sldId id="294"/>
            <p14:sldId id="260"/>
            <p14:sldId id="261"/>
            <p14:sldId id="302"/>
            <p14:sldId id="319"/>
            <p14:sldId id="301"/>
            <p14:sldId id="295"/>
            <p14:sldId id="297"/>
            <p14:sldId id="278"/>
            <p14:sldId id="315"/>
            <p14:sldId id="268"/>
            <p14:sldId id="312"/>
            <p14:sldId id="314"/>
            <p14:sldId id="270"/>
            <p14:sldId id="320"/>
            <p14:sldId id="324"/>
            <p14:sldId id="304"/>
            <p14:sldId id="308"/>
            <p14:sldId id="325"/>
            <p14:sldId id="321"/>
            <p14:sldId id="322"/>
            <p14:sldId id="323"/>
            <p14:sldId id="316"/>
            <p14:sldId id="283"/>
            <p14:sldId id="306"/>
            <p14:sldId id="305"/>
            <p14:sldId id="272"/>
            <p14:sldId id="317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a" initials="N" lastIdx="1" clrIdx="0">
    <p:extLst>
      <p:ext uri="{19B8F6BF-5375-455C-9EA6-DF929625EA0E}">
        <p15:presenceInfo xmlns:p15="http://schemas.microsoft.com/office/powerpoint/2012/main" userId="No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1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3EBEA-4CCD-4ABC-BB67-A570468454CD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DAF7C-932D-4B14-B42C-F60EFF6C38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496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5359932-B85A-40DF-B8CF-BE5C1B80EFF4}" type="datetime1">
              <a:rPr lang="fr-FR" smtClean="0"/>
              <a:t>11/06/2022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4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AB3B-385E-4E21-A7B3-2B705DBA9B8E}" type="datetime1">
              <a:rPr lang="fr-FR" smtClean="0"/>
              <a:t>11/06/2022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2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81CF-F641-4C0E-8BA7-11E1A33BA793}" type="datetime1">
              <a:rPr lang="fr-FR" smtClean="0"/>
              <a:t>11/06/2022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16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CF06-8858-45AE-8DD4-3B18227E5630}" type="datetime1">
              <a:rPr lang="fr-FR" smtClean="0"/>
              <a:t>11/06/2022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71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398-FE53-4751-80C2-3B7798062F1F}" type="datetime1">
              <a:rPr lang="fr-FR" smtClean="0"/>
              <a:t>11/06/2022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61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550BF-4BB8-499B-B7E8-B6A782DC5F7A}" type="datetime1">
              <a:rPr lang="fr-FR" smtClean="0"/>
              <a:t>11/06/2022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9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D1DE-72B1-4B02-91E8-CA579B4EEA54}" type="datetime1">
              <a:rPr lang="fr-FR" smtClean="0"/>
              <a:t>11/06/2022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6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D782-3E39-4498-B25F-0B9F04BCD601}" type="datetime1">
              <a:rPr lang="fr-FR" smtClean="0"/>
              <a:t>11/06/2022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66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6FC9-0829-4283-989D-72DD6A75D957}" type="datetime1">
              <a:rPr lang="fr-FR" smtClean="0"/>
              <a:t>11/06/2022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52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F109-882E-432D-A8E7-098495495EE7}" type="datetime1">
              <a:rPr lang="fr-FR" smtClean="0"/>
              <a:t>11/06/2022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00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FC38-F3E9-41F6-9F4B-00AC298EB3D9}" type="datetime1">
              <a:rPr lang="fr-FR" smtClean="0"/>
              <a:t>11/06/2022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14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6DE1861-9D3D-4238-A37E-429306FAB0F8}" type="datetime1">
              <a:rPr lang="fr-FR" smtClean="0"/>
              <a:t>11/06/2022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3C64795-08A3-4C16-A82F-88103EB268C9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36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lemo.irht.cnrs.fr/43/43-02.htm" TargetMode="External"/><Relationship Id="rId2" Type="http://schemas.openxmlformats.org/officeDocument/2006/relationships/hyperlink" Target="https://documentation.ensfea.fr/ressources-pedagogiques/textes-de-savoi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238970C-19DE-438D-80D2-5CF969055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4B1E3F6-167B-40F3-B303-9A931BAB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D64D229-6850-4809-B3F6-7CC76DFD7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5356" y="810275"/>
            <a:ext cx="7020747" cy="5229630"/>
          </a:xfrm>
        </p:spPr>
        <p:txBody>
          <a:bodyPr>
            <a:normAutofit/>
          </a:bodyPr>
          <a:lstStyle/>
          <a:p>
            <a:pPr algn="l"/>
            <a:r>
              <a:rPr lang="fr-FR" sz="6600" dirty="0">
                <a:solidFill>
                  <a:srgbClr val="FFFFFF"/>
                </a:solidFill>
              </a:rPr>
              <a:t>CAPESA DOCUMENTATION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B84016B-0314-4107-B18A-2D6153F299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661" y="810275"/>
            <a:ext cx="2949542" cy="5229630"/>
          </a:xfrm>
        </p:spPr>
        <p:txBody>
          <a:bodyPr>
            <a:normAutofit/>
          </a:bodyPr>
          <a:lstStyle/>
          <a:p>
            <a:pPr algn="r"/>
            <a:r>
              <a:rPr lang="fr-FR" sz="2400" dirty="0">
                <a:solidFill>
                  <a:srgbClr val="FFFFFF"/>
                </a:solidFill>
              </a:rPr>
              <a:t>Exercice pédagogique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0465A9A-0B0E-4D7B-8150-D098AC71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596290"/>
            <a:ext cx="0" cy="3657600"/>
          </a:xfrm>
          <a:prstGeom prst="line">
            <a:avLst/>
          </a:prstGeom>
          <a:ln w="19050">
            <a:solidFill>
              <a:srgbClr val="FFFFFF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52CF51-8BE6-4A8E-B13B-299564927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761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3D99ABA-FACE-443D-BEFF-B59C143C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942" y="804333"/>
            <a:ext cx="3302412" cy="5249334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</a:rPr>
              <a:t>M22 ou MG1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0CC566-1723-451C-B95B-D1CE239D7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7385" y="231006"/>
            <a:ext cx="7113070" cy="623969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FR" sz="2400" b="1" dirty="0"/>
              <a:t>Objectif général du module </a:t>
            </a:r>
            <a:endParaRPr lang="fr-FR" sz="2400" dirty="0"/>
          </a:p>
          <a:p>
            <a:pPr marL="0" indent="0">
              <a:lnSpc>
                <a:spcPct val="100000"/>
              </a:lnSpc>
              <a:buNone/>
            </a:pPr>
            <a:r>
              <a:rPr lang="fr-FR" sz="2400" b="1" dirty="0"/>
              <a:t>Objectifs en documentation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2400" b="1" dirty="0"/>
              <a:t>Moyens (?) Type de productions attendues pendant l’année ?</a:t>
            </a:r>
          </a:p>
          <a:p>
            <a:pPr marL="0" indent="0">
              <a:lnSpc>
                <a:spcPct val="100000"/>
              </a:lnSpc>
              <a:buNone/>
            </a:pPr>
            <a:endParaRPr lang="fr-FR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None/>
              <a:tabLst/>
              <a:defRPr/>
            </a:pPr>
            <a:r>
              <a:rPr lang="fr-FR" sz="2400" b="1" dirty="0">
                <a:solidFill>
                  <a:srgbClr val="2E2B21"/>
                </a:solidFill>
                <a:latin typeface="Tw Cen MT" panose="020B0602020104020603"/>
              </a:rPr>
              <a:t>Calendrier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9CBEBD"/>
              </a:buClr>
              <a:buSzPct val="100000"/>
              <a:buNone/>
              <a:tabLst/>
              <a:defRPr/>
            </a:pPr>
            <a:r>
              <a:rPr lang="fr-FR" sz="2400" b="1" dirty="0">
                <a:solidFill>
                  <a:srgbClr val="2E2B21"/>
                </a:solidFill>
                <a:latin typeface="Tw Cen MT" panose="020B0602020104020603"/>
              </a:rPr>
              <a:t>Evaluation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fr-FR" sz="240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Formative (3/semestre) et certificative (CCF)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2E2B21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90C290D-333A-44EF-8690-3D462896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543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3D99ABA-FACE-443D-BEFF-B59C143C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942" y="804333"/>
            <a:ext cx="3302412" cy="5249334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</a:rPr>
              <a:t>SEQUENCES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0CC566-1723-451C-B95B-D1CE239D7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881" y="610685"/>
            <a:ext cx="7286324" cy="5249334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endParaRPr lang="fr-FR" sz="2400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fr-FR" sz="2400" b="1" dirty="0"/>
              <a:t>Séquence 1 : </a:t>
            </a:r>
            <a:r>
              <a:rPr lang="fr-FR" sz="2400" dirty="0"/>
              <a:t>Intro, repérages au CDI et paysage informationnel (2séances)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fr-FR" sz="2400" b="1" dirty="0"/>
              <a:t>Séquence 2 : </a:t>
            </a:r>
            <a:r>
              <a:rPr lang="fr-FR" sz="2400" dirty="0"/>
              <a:t>L’information (genres et besoin d’information)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fr-FR" sz="2400" b="1" dirty="0"/>
              <a:t>Séquence 3 : </a:t>
            </a:r>
            <a:r>
              <a:rPr lang="fr-FR" sz="2400" dirty="0"/>
              <a:t>Le document 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fr-FR" sz="2400" b="1" dirty="0"/>
              <a:t>Séquence 4 : </a:t>
            </a:r>
            <a:r>
              <a:rPr lang="fr-FR" sz="2400" dirty="0"/>
              <a:t>Le système d’information</a:t>
            </a:r>
            <a:endParaRPr lang="fr-FR" sz="2400" b="1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fr-FR" sz="2400" b="1" dirty="0"/>
              <a:t>Séquence 5 :  </a:t>
            </a:r>
            <a:r>
              <a:rPr lang="fr-FR" sz="2400" dirty="0"/>
              <a:t>L’évaluation de la qualité de l’information dans la démarche d’une médiation documentaire (BTSA)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fr-FR" sz="2400" dirty="0"/>
              <a:t>….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fr-FR" sz="2400" dirty="0"/>
              <a:t>Liste non exhaustive</a:t>
            </a:r>
          </a:p>
          <a:p>
            <a:pPr marL="0" indent="0">
              <a:lnSpc>
                <a:spcPct val="100000"/>
              </a:lnSpc>
              <a:buNone/>
            </a:pPr>
            <a:endParaRPr lang="fr-FR" sz="24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90C290D-333A-44EF-8690-3D462896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087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E7C082-5B81-400A-A1DE-7CA9F26ED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D54232-CDE1-4B53-B430-AB82206F6B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C0648FB-4388-443C-8D4E-4A9FF033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8D762E-DA8D-419A-BA44-68B93D3D9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7F7F4B3-C4A2-40CD-996A-DB4581D91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977048"/>
            <a:ext cx="9618133" cy="29609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spc="200" dirty="0">
                <a:solidFill>
                  <a:srgbClr val="FFFFFF"/>
                </a:solidFill>
              </a:rPr>
              <a:t>Sequence </a:t>
            </a:r>
            <a:r>
              <a:rPr lang="en-US" sz="6600" spc="200" dirty="0" err="1">
                <a:solidFill>
                  <a:srgbClr val="FFFFFF"/>
                </a:solidFill>
              </a:rPr>
              <a:t>pédagogique</a:t>
            </a:r>
            <a:r>
              <a:rPr lang="en-US" sz="6600" spc="2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C99E32D-4682-49D7-A756-60F49E357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37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3D99ABA-FACE-443D-BEFF-B59C143C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942" y="804333"/>
            <a:ext cx="3302412" cy="5249334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</a:rPr>
              <a:t>Présentation</a:t>
            </a:r>
            <a:br>
              <a:rPr lang="fr-FR" dirty="0">
                <a:solidFill>
                  <a:srgbClr val="FFFFFF"/>
                </a:solidFill>
              </a:rPr>
            </a:br>
            <a:r>
              <a:rPr lang="fr-FR" dirty="0">
                <a:solidFill>
                  <a:srgbClr val="FFFFFF"/>
                </a:solidFill>
              </a:rPr>
              <a:t>générale de la séquence n°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0CC566-1723-451C-B95B-D1CE239D7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2" y="-19251"/>
            <a:ext cx="6931322" cy="648995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r>
              <a:rPr lang="fr-FR" sz="2400" b="1" dirty="0"/>
              <a:t> Titre </a:t>
            </a:r>
          </a:p>
          <a:p>
            <a:r>
              <a:rPr lang="fr-FR" sz="2400" b="1" dirty="0"/>
              <a:t>Nombre de séances </a:t>
            </a:r>
          </a:p>
          <a:p>
            <a:r>
              <a:rPr lang="fr-FR" sz="2400" b="1" dirty="0"/>
              <a:t>Période/Durée </a:t>
            </a:r>
            <a:endParaRPr lang="fr-FR" sz="2400" dirty="0"/>
          </a:p>
          <a:p>
            <a:endParaRPr lang="fr-FR" sz="24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90C290D-333A-44EF-8690-3D462896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330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CD88465-6EF0-433F-93BF-0E1597FB8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562" y="804333"/>
            <a:ext cx="3751679" cy="5249334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</a:rPr>
              <a:t>OBJECTIFS</a:t>
            </a:r>
            <a:br>
              <a:rPr lang="fr-FR" dirty="0">
                <a:solidFill>
                  <a:srgbClr val="FFFFFF"/>
                </a:solidFill>
              </a:rPr>
            </a:br>
            <a:r>
              <a:rPr lang="fr-FR" dirty="0">
                <a:solidFill>
                  <a:srgbClr val="FFFFFF"/>
                </a:solidFill>
              </a:rPr>
              <a:t>D’APPRENTISSAGE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4F506D-19E8-418C-84B3-A7745F66B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2" y="804333"/>
            <a:ext cx="6147169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b="1" dirty="0"/>
              <a:t>Savoirs à enseigner, objectif du référentiel</a:t>
            </a:r>
          </a:p>
          <a:p>
            <a:pPr marL="0" indent="0">
              <a:buNone/>
            </a:pPr>
            <a:r>
              <a:rPr lang="fr-FR" b="1" dirty="0"/>
              <a:t>Savoirs enseignés (tirés du texte de savoir)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Objectifs transversaux (bonus)</a:t>
            </a:r>
          </a:p>
          <a:p>
            <a:pPr marL="0" indent="0">
              <a:buNone/>
            </a:pPr>
            <a:r>
              <a:rPr lang="fr-FR" b="1" dirty="0"/>
              <a:t>EMI – Parcours citoyen, etc…</a:t>
            </a:r>
          </a:p>
          <a:p>
            <a:pPr marL="0" indent="0">
              <a:buNone/>
            </a:pPr>
            <a:endParaRPr lang="fr-FR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A7F198-B703-4177-8F22-CACE70DF4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231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CD88465-6EF0-433F-93BF-0E1597FB8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562" y="804333"/>
            <a:ext cx="3751679" cy="5249334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</a:rPr>
              <a:t>COMPETENCES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4F506D-19E8-418C-84B3-A7745F66B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2" y="644892"/>
            <a:ext cx="6835070" cy="5986913"/>
          </a:xfrm>
        </p:spPr>
        <p:txBody>
          <a:bodyPr anchor="ctr">
            <a:normAutofit lnSpcReduction="10000"/>
          </a:bodyPr>
          <a:lstStyle/>
          <a:p>
            <a:pPr>
              <a:buFontTx/>
              <a:buChar char="-"/>
            </a:pPr>
            <a:r>
              <a:rPr lang="fr-FR" dirty="0"/>
              <a:t>Savoirs pratiques : </a:t>
            </a:r>
          </a:p>
          <a:p>
            <a:pPr>
              <a:buFontTx/>
              <a:buChar char="-"/>
            </a:pPr>
            <a:r>
              <a:rPr lang="fr-FR" dirty="0"/>
              <a:t>Verbe + opération : (ex : Apprendre à utiliser </a:t>
            </a:r>
            <a:r>
              <a:rPr lang="fr-FR" dirty="0" err="1"/>
              <a:t>Esidoc</a:t>
            </a:r>
            <a:r>
              <a:rPr lang="fr-FR" dirty="0"/>
              <a:t>, savoir rédiger une bibliographie, mettre en place une veille informationnelle.) </a:t>
            </a:r>
          </a:p>
          <a:p>
            <a:pPr>
              <a:buFontTx/>
              <a:buChar char="-"/>
            </a:pPr>
            <a:r>
              <a:rPr lang="fr-FR" dirty="0"/>
              <a:t>Être capable de…</a:t>
            </a:r>
          </a:p>
          <a:p>
            <a:pPr>
              <a:buFontTx/>
              <a:buChar char="-"/>
            </a:pPr>
            <a:r>
              <a:rPr lang="fr-FR" dirty="0"/>
              <a:t>Mettre en œuvre…</a:t>
            </a:r>
          </a:p>
          <a:p>
            <a:pPr marL="0" indent="0">
              <a:buNone/>
            </a:pPr>
            <a:br>
              <a:rPr lang="fr-FR" dirty="0"/>
            </a:br>
            <a:r>
              <a:rPr lang="fr-FR" dirty="0"/>
              <a:t>Savoirs théoriques : </a:t>
            </a:r>
          </a:p>
          <a:p>
            <a:pPr>
              <a:buFontTx/>
              <a:buChar char="-"/>
            </a:pPr>
            <a:r>
              <a:rPr lang="fr-FR" dirty="0"/>
              <a:t>Verbe + notion : (ex : Comprendre le modèle économique d’Internet, comprendre comment fonctionne un moteur de recherche, savoir pourquoi il faut référencer une information.)</a:t>
            </a:r>
            <a:br>
              <a:rPr lang="fr-FR" dirty="0"/>
            </a:br>
            <a:endParaRPr lang="fr-FR" dirty="0"/>
          </a:p>
          <a:p>
            <a:pPr>
              <a:buFontTx/>
              <a:buChar char="-"/>
            </a:pPr>
            <a:r>
              <a:rPr lang="fr-FR" dirty="0"/>
              <a:t>Savoirs normatifs : </a:t>
            </a:r>
          </a:p>
          <a:p>
            <a:pPr>
              <a:buFontTx/>
              <a:buChar char="-"/>
            </a:pPr>
            <a:r>
              <a:rPr lang="fr-FR" dirty="0"/>
              <a:t>Verbe + qualité (ex: développer une distance critique, faire preuve de responsabilité lors d’une publication en ligne, développer une position réflexive )</a:t>
            </a: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A7F198-B703-4177-8F22-CACE70DF4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901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134F0D3-8267-4FCC-8AA2-0F987FB2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5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7CB69F-0CBD-4E11-AEF2-C69F48671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457"/>
            <a:ext cx="12188952" cy="22855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3B4013-E652-4F61-A3FD-648A5873F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71088"/>
            <a:ext cx="9720072" cy="1499616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Déroulement des séances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5AD06E-0FF5-4588-8D02-BA7D0539A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5242273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2E4721-71F6-497E-8097-37F799F1E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16</a:t>
            </a:fld>
            <a:endParaRPr lang="fr-FR"/>
          </a:p>
        </p:txBody>
      </p:sp>
      <p:graphicFrame>
        <p:nvGraphicFramePr>
          <p:cNvPr id="8" name="Tableau 5">
            <a:extLst>
              <a:ext uri="{FF2B5EF4-FFF2-40B4-BE49-F238E27FC236}">
                <a16:creationId xmlns:a16="http://schemas.microsoft.com/office/drawing/2014/main" id="{0D40B1A3-D433-467D-A951-6D3F263002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698031"/>
              </p:ext>
            </p:extLst>
          </p:nvPr>
        </p:nvGraphicFramePr>
        <p:xfrm>
          <a:off x="213360" y="112976"/>
          <a:ext cx="11816079" cy="43469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38285">
                  <a:extLst>
                    <a:ext uri="{9D8B030D-6E8A-4147-A177-3AD203B41FA5}">
                      <a16:colId xmlns:a16="http://schemas.microsoft.com/office/drawing/2014/main" val="2777138707"/>
                    </a:ext>
                  </a:extLst>
                </a:gridCol>
                <a:gridCol w="1925030">
                  <a:extLst>
                    <a:ext uri="{9D8B030D-6E8A-4147-A177-3AD203B41FA5}">
                      <a16:colId xmlns:a16="http://schemas.microsoft.com/office/drawing/2014/main" val="133542315"/>
                    </a:ext>
                  </a:extLst>
                </a:gridCol>
                <a:gridCol w="4010025">
                  <a:extLst>
                    <a:ext uri="{9D8B030D-6E8A-4147-A177-3AD203B41FA5}">
                      <a16:colId xmlns:a16="http://schemas.microsoft.com/office/drawing/2014/main" val="2172441603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163690204"/>
                    </a:ext>
                  </a:extLst>
                </a:gridCol>
                <a:gridCol w="2256789">
                  <a:extLst>
                    <a:ext uri="{9D8B030D-6E8A-4147-A177-3AD203B41FA5}">
                      <a16:colId xmlns:a16="http://schemas.microsoft.com/office/drawing/2014/main" val="4125632948"/>
                    </a:ext>
                  </a:extLst>
                </a:gridCol>
              </a:tblGrid>
              <a:tr h="716195">
                <a:tc>
                  <a:txBody>
                    <a:bodyPr/>
                    <a:lstStyle/>
                    <a:p>
                      <a:r>
                        <a:rPr lang="fr-FR" sz="1600" dirty="0"/>
                        <a:t>Séance et organisation</a:t>
                      </a:r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Acteurs </a:t>
                      </a:r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Déroulement de la séance : activités, répartition entre professeurs</a:t>
                      </a:r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Ressources</a:t>
                      </a:r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Objectifs</a:t>
                      </a:r>
                    </a:p>
                  </a:txBody>
                  <a:tcPr marL="77665" marR="77665" marT="38833" marB="38833"/>
                </a:tc>
                <a:extLst>
                  <a:ext uri="{0D108BD9-81ED-4DB2-BD59-A6C34878D82A}">
                    <a16:rowId xmlns:a16="http://schemas.microsoft.com/office/drawing/2014/main" val="3144763046"/>
                  </a:ext>
                </a:extLst>
              </a:tr>
              <a:tr h="1815385">
                <a:tc>
                  <a:txBody>
                    <a:bodyPr/>
                    <a:lstStyle/>
                    <a:p>
                      <a:r>
                        <a:rPr lang="fr-FR" sz="1600" b="0" dirty="0"/>
                        <a:t>Séance 1</a:t>
                      </a:r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600" dirty="0"/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600" dirty="0"/>
                    </a:p>
                  </a:txBody>
                  <a:tcPr marL="77665" marR="77665" marT="38833" marB="38833"/>
                </a:tc>
                <a:extLst>
                  <a:ext uri="{0D108BD9-81ED-4DB2-BD59-A6C34878D82A}">
                    <a16:rowId xmlns:a16="http://schemas.microsoft.com/office/drawing/2014/main" val="702326861"/>
                  </a:ext>
                </a:extLst>
              </a:tr>
              <a:tr h="1815385">
                <a:tc>
                  <a:txBody>
                    <a:bodyPr/>
                    <a:lstStyle/>
                    <a:p>
                      <a:r>
                        <a:rPr lang="fr-FR" sz="1600" b="0" dirty="0"/>
                        <a:t>Séance 2</a:t>
                      </a:r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600" dirty="0"/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600" dirty="0"/>
                    </a:p>
                  </a:txBody>
                  <a:tcPr marL="77665" marR="77665" marT="38833" marB="38833"/>
                </a:tc>
                <a:extLst>
                  <a:ext uri="{0D108BD9-81ED-4DB2-BD59-A6C34878D82A}">
                    <a16:rowId xmlns:a16="http://schemas.microsoft.com/office/drawing/2014/main" val="2741231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019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134F0D3-8267-4FCC-8AA2-0F987FB2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5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7CB69F-0CBD-4E11-AEF2-C69F48671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457"/>
            <a:ext cx="12188952" cy="22855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3B4013-E652-4F61-A3FD-648A5873F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71088"/>
            <a:ext cx="9720072" cy="1499616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Déroulement des séances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5AD06E-0FF5-4588-8D02-BA7D0539A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5242273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D5984882-6D44-462A-8C88-6EA82EB3BD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543155"/>
              </p:ext>
            </p:extLst>
          </p:nvPr>
        </p:nvGraphicFramePr>
        <p:xfrm>
          <a:off x="213360" y="112976"/>
          <a:ext cx="11816079" cy="43469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38285">
                  <a:extLst>
                    <a:ext uri="{9D8B030D-6E8A-4147-A177-3AD203B41FA5}">
                      <a16:colId xmlns:a16="http://schemas.microsoft.com/office/drawing/2014/main" val="2777138707"/>
                    </a:ext>
                  </a:extLst>
                </a:gridCol>
                <a:gridCol w="1925030">
                  <a:extLst>
                    <a:ext uri="{9D8B030D-6E8A-4147-A177-3AD203B41FA5}">
                      <a16:colId xmlns:a16="http://schemas.microsoft.com/office/drawing/2014/main" val="133542315"/>
                    </a:ext>
                  </a:extLst>
                </a:gridCol>
                <a:gridCol w="4010025">
                  <a:extLst>
                    <a:ext uri="{9D8B030D-6E8A-4147-A177-3AD203B41FA5}">
                      <a16:colId xmlns:a16="http://schemas.microsoft.com/office/drawing/2014/main" val="2172441603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163690204"/>
                    </a:ext>
                  </a:extLst>
                </a:gridCol>
                <a:gridCol w="2256789">
                  <a:extLst>
                    <a:ext uri="{9D8B030D-6E8A-4147-A177-3AD203B41FA5}">
                      <a16:colId xmlns:a16="http://schemas.microsoft.com/office/drawing/2014/main" val="4125632948"/>
                    </a:ext>
                  </a:extLst>
                </a:gridCol>
              </a:tblGrid>
              <a:tr h="716195">
                <a:tc>
                  <a:txBody>
                    <a:bodyPr/>
                    <a:lstStyle/>
                    <a:p>
                      <a:r>
                        <a:rPr lang="fr-FR" sz="1600" dirty="0"/>
                        <a:t>Séance et organisation</a:t>
                      </a:r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Acteurs </a:t>
                      </a:r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Déroulement de la séance : activités, répartition entre professeurs</a:t>
                      </a:r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Ressources </a:t>
                      </a:r>
                    </a:p>
                    <a:p>
                      <a:r>
                        <a:rPr lang="fr-FR" sz="1600" dirty="0"/>
                        <a:t>Et matériel </a:t>
                      </a:r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Objectifs</a:t>
                      </a:r>
                    </a:p>
                  </a:txBody>
                  <a:tcPr marL="77665" marR="77665" marT="38833" marB="38833"/>
                </a:tc>
                <a:extLst>
                  <a:ext uri="{0D108BD9-81ED-4DB2-BD59-A6C34878D82A}">
                    <a16:rowId xmlns:a16="http://schemas.microsoft.com/office/drawing/2014/main" val="3144763046"/>
                  </a:ext>
                </a:extLst>
              </a:tr>
              <a:tr h="3630769">
                <a:tc>
                  <a:txBody>
                    <a:bodyPr/>
                    <a:lstStyle/>
                    <a:p>
                      <a:endParaRPr lang="fr-FR" sz="1600" b="0" dirty="0"/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600" dirty="0"/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7665" marR="77665" marT="38833" marB="38833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600" dirty="0"/>
                    </a:p>
                  </a:txBody>
                  <a:tcPr marL="77665" marR="77665" marT="38833" marB="38833"/>
                </a:tc>
                <a:extLst>
                  <a:ext uri="{0D108BD9-81ED-4DB2-BD59-A6C34878D82A}">
                    <a16:rowId xmlns:a16="http://schemas.microsoft.com/office/drawing/2014/main" val="702326861"/>
                  </a:ext>
                </a:extLst>
              </a:tr>
            </a:tbl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CB6FB0E-437C-4BB9-A1A4-956E1841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C64795-08A3-4C16-A82F-88103EB268C9}" type="slidenum">
              <a:rPr kumimoji="0" lang="fr-FR" sz="1000" b="0" i="0" u="none" strike="noStrike" kern="1200" cap="none" spc="0" normalizeH="0" baseline="0" noProof="0" smtClean="0">
                <a:ln>
                  <a:noFill/>
                </a:ln>
                <a:solidFill>
                  <a:srgbClr val="2E2B21">
                    <a:lumMod val="90000"/>
                    <a:lumOff val="10000"/>
                  </a:srgb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sz="1000" b="0" i="0" u="none" strike="noStrike" kern="1200" cap="none" spc="0" normalizeH="0" baseline="0" noProof="0">
              <a:ln>
                <a:noFill/>
              </a:ln>
              <a:solidFill>
                <a:srgbClr val="2E2B21">
                  <a:lumMod val="90000"/>
                  <a:lumOff val="10000"/>
                </a:srgb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928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E7C082-5B81-400A-A1DE-7CA9F26ED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D54232-CDE1-4B53-B430-AB82206F6B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C0648FB-4388-443C-8D4E-4A9FF033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8D762E-DA8D-419A-BA44-68B93D3D9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04C4E46-B597-418C-8B80-1B351A5D5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977048"/>
            <a:ext cx="9618133" cy="29609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spc="200" dirty="0">
                <a:solidFill>
                  <a:srgbClr val="FFFFFF"/>
                </a:solidFill>
              </a:rPr>
              <a:t>Focus sur la SÉANCE n°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BCBCBD9-238C-46A6-98DB-82EC9EE06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62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E3C641-3B89-4A15-9201-DE64C40B0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Objectif(S) ET COMPETENCES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EFE99C-95A0-441A-9B2B-15DE1128B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200" dirty="0"/>
              <a:t>Situation dans la progression : à quoi fait suite cette séance ? Sa place dans la séquence.</a:t>
            </a:r>
          </a:p>
          <a:p>
            <a:r>
              <a:rPr lang="fr-FR" sz="2200" dirty="0"/>
              <a:t>Prérequis </a:t>
            </a:r>
            <a:r>
              <a:rPr lang="fr-FR" dirty="0"/>
              <a:t>: avoir vu tel élément de leçon/notions, avoir les bases en traitement documentaire, etc…</a:t>
            </a:r>
            <a:endParaRPr lang="fr-FR" sz="2200" dirty="0"/>
          </a:p>
          <a:p>
            <a:r>
              <a:rPr lang="fr-FR" sz="2200" dirty="0"/>
              <a:t>Objectif général : qu’est-il attendu des élèves à la fin de la séance ? Que doit-il maîtriser ?</a:t>
            </a:r>
          </a:p>
          <a:p>
            <a:r>
              <a:rPr lang="fr-FR" dirty="0"/>
              <a:t>Compétences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C510197-8EF8-4C92-9E2F-A7ECD298D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C64795-08A3-4C16-A82F-88103EB268C9}" type="slidenum">
              <a:rPr kumimoji="0" lang="fr-FR" sz="1000" b="0" i="0" u="none" strike="noStrike" kern="1200" cap="none" spc="0" normalizeH="0" baseline="0" noProof="0" smtClean="0">
                <a:ln>
                  <a:noFill/>
                </a:ln>
                <a:solidFill>
                  <a:srgbClr val="2E2B21">
                    <a:lumMod val="90000"/>
                    <a:lumOff val="10000"/>
                  </a:srgb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sz="1000" b="0" i="0" u="none" strike="noStrike" kern="1200" cap="none" spc="0" normalizeH="0" baseline="0" noProof="0">
              <a:ln>
                <a:noFill/>
              </a:ln>
              <a:solidFill>
                <a:srgbClr val="2E2B21">
                  <a:lumMod val="90000"/>
                  <a:lumOff val="10000"/>
                </a:srgb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0900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CD88465-6EF0-433F-93BF-0E1597FB8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942" y="804333"/>
            <a:ext cx="3302412" cy="5249334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</a:rPr>
              <a:t>SUJET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A7F198-B703-4177-8F22-CACE70DF4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2</a:t>
            </a:fld>
            <a:endParaRPr lang="fr-FR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D2AE23DD-265F-84D3-3898-F3C4C3011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514" y="1015465"/>
            <a:ext cx="6974705" cy="4023360"/>
          </a:xfrm>
        </p:spPr>
        <p:txBody>
          <a:bodyPr/>
          <a:lstStyle/>
          <a:p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9CDDAA8-48DA-8D7F-9590-4EB12EF37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7215" y="5687875"/>
            <a:ext cx="6145301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18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1C1AEC-F05B-42B8-8D5C-30DE1BA9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6" y="374142"/>
            <a:ext cx="4991664" cy="1499616"/>
          </a:xfrm>
        </p:spPr>
        <p:txBody>
          <a:bodyPr>
            <a:normAutofit/>
          </a:bodyPr>
          <a:lstStyle/>
          <a:p>
            <a:r>
              <a:rPr lang="fr-FR" dirty="0"/>
              <a:t>TEXTE DE SAVOIR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43D31B-2EDD-42E5-B976-7A38C4E08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292" y="1414914"/>
            <a:ext cx="9685582" cy="5068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Ce que l’élève doit apprendre et ce que l’enseignant va transposer (transposition didactique)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903BB5-4399-4AA8-A606-06FE6D12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C64795-08A3-4C16-A82F-88103EB268C9}" type="slidenum">
              <a:rPr kumimoji="0" lang="fr-FR" sz="1000" b="0" i="0" u="none" strike="noStrike" kern="1200" cap="none" spc="0" normalizeH="0" baseline="0" noProof="0" smtClean="0">
                <a:ln>
                  <a:noFill/>
                </a:ln>
                <a:solidFill>
                  <a:srgbClr val="2E2B21">
                    <a:lumMod val="90000"/>
                    <a:lumOff val="10000"/>
                  </a:srgb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r-FR" sz="1000" b="0" i="0" u="none" strike="noStrike" kern="1200" cap="none" spc="0" normalizeH="0" baseline="0" noProof="0">
              <a:ln>
                <a:noFill/>
              </a:ln>
              <a:solidFill>
                <a:srgbClr val="2E2B21">
                  <a:lumMod val="90000"/>
                  <a:lumOff val="10000"/>
                </a:srgb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142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1C1AEC-F05B-42B8-8D5C-30DE1BA9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6" y="374142"/>
            <a:ext cx="4991664" cy="1499616"/>
          </a:xfrm>
        </p:spPr>
        <p:txBody>
          <a:bodyPr>
            <a:normAutofit/>
          </a:bodyPr>
          <a:lstStyle/>
          <a:p>
            <a:r>
              <a:rPr lang="fr-FR" dirty="0"/>
              <a:t>Modalités GENERALES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43D31B-2EDD-42E5-B976-7A38C4E08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292" y="1873758"/>
            <a:ext cx="8576108" cy="46101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/>
              <a:t>Nombre d’exercices</a:t>
            </a:r>
          </a:p>
          <a:p>
            <a:pPr>
              <a:buFontTx/>
              <a:buChar char="-"/>
            </a:pPr>
            <a:r>
              <a:rPr lang="fr-FR" dirty="0"/>
              <a:t>Notions étudiées durant la séance :</a:t>
            </a:r>
          </a:p>
          <a:p>
            <a:pPr>
              <a:buFontTx/>
              <a:buChar char="-"/>
            </a:pPr>
            <a:r>
              <a:rPr lang="fr-FR" dirty="0"/>
              <a:t>Modalités de travail : binôme/groupe</a:t>
            </a:r>
          </a:p>
          <a:p>
            <a:pPr>
              <a:buFontTx/>
              <a:buChar char="-"/>
            </a:pPr>
            <a:r>
              <a:rPr lang="fr-FR" dirty="0"/>
              <a:t> Ressources pédagogiques utilisées</a:t>
            </a:r>
          </a:p>
          <a:p>
            <a:pPr>
              <a:buFontTx/>
              <a:buChar char="-"/>
            </a:pPr>
            <a:r>
              <a:rPr lang="fr-FR" dirty="0"/>
              <a:t> Organisation matérielle </a:t>
            </a:r>
          </a:p>
          <a:p>
            <a:pPr>
              <a:buFontTx/>
              <a:buChar char="-"/>
            </a:pPr>
            <a:r>
              <a:rPr lang="fr-FR" dirty="0"/>
              <a:t> Support utilisé : diaporama/tableau blanc pour les parties « cours »</a:t>
            </a:r>
          </a:p>
          <a:p>
            <a:pPr>
              <a:buFontTx/>
              <a:buChar char="-"/>
            </a:pPr>
            <a:r>
              <a:rPr lang="fr-FR" dirty="0"/>
              <a:t> Rythme/durée :1h 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903BB5-4399-4AA8-A606-06FE6D12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660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1C1AEC-F05B-42B8-8D5C-30DE1BA9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6" y="345266"/>
            <a:ext cx="4871848" cy="1499616"/>
          </a:xfrm>
        </p:spPr>
        <p:txBody>
          <a:bodyPr>
            <a:normAutofit/>
          </a:bodyPr>
          <a:lstStyle/>
          <a:p>
            <a:r>
              <a:rPr lang="fr-FR" dirty="0"/>
              <a:t>COURS - PARTIE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43D31B-2EDD-42E5-B976-7A38C4E08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292" y="1873758"/>
            <a:ext cx="8576108" cy="4610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Partir des représentations des élèves ? Schéma ?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903BB5-4399-4AA8-A606-06FE6D12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103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1C1AEC-F05B-42B8-8D5C-30DE1BA9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6" y="345266"/>
            <a:ext cx="4871848" cy="1499616"/>
          </a:xfrm>
        </p:spPr>
        <p:txBody>
          <a:bodyPr>
            <a:normAutofit/>
          </a:bodyPr>
          <a:lstStyle/>
          <a:p>
            <a:r>
              <a:rPr lang="fr-FR" dirty="0"/>
              <a:t>Fiche exercice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43D31B-2EDD-42E5-B976-7A38C4E08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292" y="1873758"/>
            <a:ext cx="8576108" cy="46101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/>
              <a:t>Exercice brut (consignes, tableaux, grilles, corpus de documents, etc…)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903BB5-4399-4AA8-A606-06FE6D12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44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1C1AEC-F05B-42B8-8D5C-30DE1BA9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6" y="374142"/>
            <a:ext cx="5684682" cy="1499616"/>
          </a:xfrm>
        </p:spPr>
        <p:txBody>
          <a:bodyPr>
            <a:normAutofit/>
          </a:bodyPr>
          <a:lstStyle/>
          <a:p>
            <a:r>
              <a:rPr lang="fr-FR" dirty="0"/>
              <a:t>ACTIVITES - ENSEIGNANT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43D31B-2EDD-42E5-B976-7A38C4E08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292" y="1873758"/>
            <a:ext cx="8576108" cy="4610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Avant/pendant/après exercices </a:t>
            </a:r>
          </a:p>
          <a:p>
            <a:pPr>
              <a:buFontTx/>
              <a:buChar char="-"/>
            </a:pPr>
            <a:r>
              <a:rPr lang="fr-FR" dirty="0"/>
              <a:t>Accueil, appel (10')</a:t>
            </a:r>
          </a:p>
          <a:p>
            <a:pPr>
              <a:buFontTx/>
              <a:buChar char="-"/>
            </a:pPr>
            <a:r>
              <a:rPr lang="fr-FR" dirty="0"/>
              <a:t>Présentation de la situation, du contexte, des objectifs de la séance</a:t>
            </a:r>
          </a:p>
          <a:p>
            <a:pPr>
              <a:buFontTx/>
              <a:buChar char="-"/>
            </a:pPr>
            <a:r>
              <a:rPr lang="fr-FR" dirty="0"/>
              <a:t>Apport sur les définitions</a:t>
            </a:r>
          </a:p>
          <a:p>
            <a:pPr>
              <a:buFontTx/>
              <a:buChar char="-"/>
            </a:pPr>
            <a:r>
              <a:rPr lang="fr-FR" dirty="0"/>
              <a:t>Lecture de la consigne/des consignes/répondre aux questions</a:t>
            </a:r>
          </a:p>
          <a:p>
            <a:pPr>
              <a:buFontTx/>
              <a:buChar char="-"/>
            </a:pPr>
            <a:r>
              <a:rPr lang="fr-FR" dirty="0"/>
              <a:t>Accompagnement ? Autonomie ?</a:t>
            </a:r>
          </a:p>
          <a:p>
            <a:pPr>
              <a:buFontTx/>
              <a:buChar char="-"/>
            </a:pPr>
            <a:r>
              <a:rPr lang="fr-FR" dirty="0"/>
              <a:t>Correction de l’exercice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r>
              <a:rPr lang="fr-FR" dirty="0"/>
              <a:t>(grille d’évaluation ?)</a:t>
            </a: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903BB5-4399-4AA8-A606-06FE6D12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864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1C1AEC-F05B-42B8-8D5C-30DE1BA9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6" y="374142"/>
            <a:ext cx="4871848" cy="1499616"/>
          </a:xfrm>
        </p:spPr>
        <p:txBody>
          <a:bodyPr>
            <a:normAutofit/>
          </a:bodyPr>
          <a:lstStyle/>
          <a:p>
            <a:r>
              <a:rPr lang="fr-FR" dirty="0"/>
              <a:t>ACTIVITES - APPRENANT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43D31B-2EDD-42E5-B976-7A38C4E08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292" y="1873758"/>
            <a:ext cx="8576108" cy="46101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/>
              <a:t>Activités par exercice</a:t>
            </a:r>
          </a:p>
          <a:p>
            <a:pPr>
              <a:buFontTx/>
              <a:buChar char="-"/>
            </a:pPr>
            <a:r>
              <a:rPr lang="fr-FR" dirty="0"/>
              <a:t>Lecture du document/ressource</a:t>
            </a:r>
          </a:p>
          <a:p>
            <a:pPr>
              <a:buFontTx/>
              <a:buChar char="-"/>
            </a:pPr>
            <a:r>
              <a:rPr lang="fr-FR" dirty="0"/>
              <a:t>Identification des infos présentes/thématiques</a:t>
            </a:r>
          </a:p>
          <a:p>
            <a:pPr>
              <a:buFontTx/>
              <a:buChar char="-"/>
            </a:pPr>
            <a:r>
              <a:rPr lang="fr-FR" dirty="0"/>
              <a:t>Prise de notes</a:t>
            </a:r>
          </a:p>
          <a:p>
            <a:pPr>
              <a:buFontTx/>
              <a:buChar char="-"/>
            </a:pPr>
            <a:r>
              <a:rPr lang="fr-FR" dirty="0" err="1"/>
              <a:t>Selection</a:t>
            </a:r>
            <a:r>
              <a:rPr lang="fr-FR" dirty="0"/>
              <a:t> de documents</a:t>
            </a:r>
          </a:p>
          <a:p>
            <a:pPr>
              <a:buFontTx/>
              <a:buChar char="-"/>
            </a:pPr>
            <a:r>
              <a:rPr lang="fr-FR" dirty="0"/>
              <a:t>Recherches/traitement</a:t>
            </a:r>
          </a:p>
          <a:p>
            <a:pPr>
              <a:buFontTx/>
              <a:buChar char="-"/>
            </a:pPr>
            <a:r>
              <a:rPr lang="fr-FR" dirty="0"/>
              <a:t>Etc…selon les exercices de la séance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903BB5-4399-4AA8-A606-06FE6D12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919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1C1AEC-F05B-42B8-8D5C-30DE1BA9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6" y="345266"/>
            <a:ext cx="4871848" cy="1499616"/>
          </a:xfrm>
        </p:spPr>
        <p:txBody>
          <a:bodyPr>
            <a:normAutofit/>
          </a:bodyPr>
          <a:lstStyle/>
          <a:p>
            <a:r>
              <a:rPr lang="fr-FR" dirty="0"/>
              <a:t>COURS - PARTIE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43D31B-2EDD-42E5-B976-7A38C4E08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292" y="1873758"/>
            <a:ext cx="8576108" cy="4610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Eléments de définitions de la notion étudiée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903BB5-4399-4AA8-A606-06FE6D12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466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1C1AEC-F05B-42B8-8D5C-30DE1BA9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6" y="345266"/>
            <a:ext cx="4871848" cy="1499616"/>
          </a:xfrm>
        </p:spPr>
        <p:txBody>
          <a:bodyPr>
            <a:normAutofit/>
          </a:bodyPr>
          <a:lstStyle/>
          <a:p>
            <a:r>
              <a:rPr lang="fr-FR" dirty="0"/>
              <a:t>Fiche exercice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43D31B-2EDD-42E5-B976-7A38C4E08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292" y="1873758"/>
            <a:ext cx="8576108" cy="46101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/>
              <a:t>Exercice brut</a:t>
            </a: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903BB5-4399-4AA8-A606-06FE6D12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9112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1C1AEC-F05B-42B8-8D5C-30DE1BA9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6" y="374142"/>
            <a:ext cx="5684682" cy="1499616"/>
          </a:xfrm>
        </p:spPr>
        <p:txBody>
          <a:bodyPr>
            <a:normAutofit/>
          </a:bodyPr>
          <a:lstStyle/>
          <a:p>
            <a:r>
              <a:rPr lang="fr-FR" dirty="0"/>
              <a:t>ACTIVITES - ENSEIGNANT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43D31B-2EDD-42E5-B976-7A38C4E08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292" y="1873758"/>
            <a:ext cx="8576108" cy="46101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Avant/pendant/après exercices </a:t>
            </a:r>
          </a:p>
          <a:p>
            <a:pPr>
              <a:buFontTx/>
              <a:buChar char="-"/>
            </a:pPr>
            <a:r>
              <a:rPr lang="fr-FR" dirty="0"/>
              <a:t>Activités par exercice</a:t>
            </a: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903BB5-4399-4AA8-A606-06FE6D12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0063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1C1AEC-F05B-42B8-8D5C-30DE1BA9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6" y="374142"/>
            <a:ext cx="4871848" cy="1499616"/>
          </a:xfrm>
        </p:spPr>
        <p:txBody>
          <a:bodyPr>
            <a:normAutofit/>
          </a:bodyPr>
          <a:lstStyle/>
          <a:p>
            <a:r>
              <a:rPr lang="fr-FR" dirty="0"/>
              <a:t>ACTIVITES - APPRENANT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43D31B-2EDD-42E5-B976-7A38C4E08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292" y="1873758"/>
            <a:ext cx="8576108" cy="46101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/>
              <a:t>Activités par exercice</a:t>
            </a: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903BB5-4399-4AA8-A606-06FE6D12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193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CD88465-6EF0-433F-93BF-0E1597FB8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942" y="804333"/>
            <a:ext cx="3302412" cy="5249334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</a:rPr>
              <a:t>DOCUMENTS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A7F198-B703-4177-8F22-CACE70DF4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601AC71-76C0-A929-2175-9F0DDE88A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8509" y="1494322"/>
            <a:ext cx="6892491" cy="4023360"/>
          </a:xfrm>
        </p:spPr>
        <p:txBody>
          <a:bodyPr/>
          <a:lstStyle/>
          <a:p>
            <a:r>
              <a:rPr lang="fr-FR" dirty="0"/>
              <a:t>Présentation des documents fournis avec le sujet</a:t>
            </a:r>
          </a:p>
        </p:txBody>
      </p:sp>
    </p:spTree>
    <p:extLst>
      <p:ext uri="{BB962C8B-B14F-4D97-AF65-F5344CB8AC3E}">
        <p14:creationId xmlns:p14="http://schemas.microsoft.com/office/powerpoint/2010/main" val="18532977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1C1AEC-F05B-42B8-8D5C-30DE1BA9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6" y="374142"/>
            <a:ext cx="6425828" cy="1499616"/>
          </a:xfrm>
        </p:spPr>
        <p:txBody>
          <a:bodyPr>
            <a:normAutofit/>
          </a:bodyPr>
          <a:lstStyle/>
          <a:p>
            <a:r>
              <a:rPr lang="fr-FR" dirty="0"/>
              <a:t>Proposition de correction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43D31B-2EDD-42E5-B976-7A38C4E08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292" y="1873758"/>
            <a:ext cx="8576108" cy="46101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/>
              <a:t>Par exercice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903BB5-4399-4AA8-A606-06FE6D12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C64795-08A3-4C16-A82F-88103EB268C9}" type="slidenum">
              <a:rPr kumimoji="0" lang="fr-FR" sz="1000" b="0" i="0" u="none" strike="noStrike" kern="1200" cap="none" spc="0" normalizeH="0" baseline="0" noProof="0" smtClean="0">
                <a:ln>
                  <a:noFill/>
                </a:ln>
                <a:solidFill>
                  <a:srgbClr val="2E2B21">
                    <a:lumMod val="90000"/>
                    <a:lumOff val="10000"/>
                  </a:srgbClr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fr-FR" sz="1000" b="0" i="0" u="none" strike="noStrike" kern="1200" cap="none" spc="0" normalizeH="0" baseline="0" noProof="0">
              <a:ln>
                <a:noFill/>
              </a:ln>
              <a:solidFill>
                <a:srgbClr val="2E2B21">
                  <a:lumMod val="90000"/>
                  <a:lumOff val="10000"/>
                </a:srgbClr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6283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E7C082-5B81-400A-A1DE-7CA9F26ED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D54232-CDE1-4B53-B430-AB82206F6B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C0648FB-4388-443C-8D4E-4A9FF033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8D762E-DA8D-419A-BA44-68B93D3D9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81D65D2-49E0-4B54-A106-1B8AE6506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977048"/>
            <a:ext cx="9618133" cy="29609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spc="200" dirty="0">
                <a:solidFill>
                  <a:srgbClr val="FFFFFF"/>
                </a:solidFill>
              </a:rPr>
              <a:t>EVALUATION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E597C2-C5F1-4BD6-BE14-B7AC91687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2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3D99ABA-FACE-443D-BEFF-B59C143C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971" y="784459"/>
            <a:ext cx="3978354" cy="5249334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</a:rPr>
              <a:t>EVALUATION FORMATIVE</a:t>
            </a:r>
            <a:br>
              <a:rPr lang="fr-FR" dirty="0">
                <a:solidFill>
                  <a:srgbClr val="FFFFFF"/>
                </a:solidFill>
              </a:rPr>
            </a:br>
            <a:r>
              <a:rPr lang="fr-FR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0CC566-1723-451C-B95B-D1CE239D7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2" y="804333"/>
            <a:ext cx="6147169" cy="5249334"/>
          </a:xfrm>
        </p:spPr>
        <p:txBody>
          <a:bodyPr anchor="ctr">
            <a:normAutofit/>
          </a:bodyPr>
          <a:lstStyle/>
          <a:p>
            <a:pPr marL="128016" lvl="1" indent="0">
              <a:buNone/>
            </a:pPr>
            <a:r>
              <a:rPr lang="fr-FR" sz="2000" dirty="0"/>
              <a:t>Quizz/mots croisés/textes à trou, etc…</a:t>
            </a:r>
          </a:p>
          <a:p>
            <a:pPr marL="128016" lvl="1" indent="0">
              <a:buNone/>
            </a:pPr>
            <a:r>
              <a:rPr lang="fr-FR" sz="2000" dirty="0"/>
              <a:t>A la fin de la séance ? Séquence ?</a:t>
            </a:r>
          </a:p>
          <a:p>
            <a:endParaRPr lang="fr-FR" sz="2400" b="1" dirty="0"/>
          </a:p>
          <a:p>
            <a:endParaRPr lang="fr-FR" sz="2400" dirty="0"/>
          </a:p>
          <a:p>
            <a:endParaRPr lang="fr-FR" sz="24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90C290D-333A-44EF-8690-3D462896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1809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E7C082-5B81-400A-A1DE-7CA9F26ED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D54232-CDE1-4B53-B430-AB82206F6B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C0648FB-4388-443C-8D4E-4A9FF033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8D762E-DA8D-419A-BA44-68B93D3D9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81D65D2-49E0-4B54-A106-1B8AE6506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977048"/>
            <a:ext cx="9618133" cy="29609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spc="200">
                <a:solidFill>
                  <a:srgbClr val="FFFFFF"/>
                </a:solidFill>
              </a:rPr>
              <a:t>COnclusion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E597C2-C5F1-4BD6-BE14-B7AC91687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12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4AE3B3-3973-470D-82FF-D6FD577DA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-3810"/>
            <a:ext cx="9720072" cy="1499616"/>
          </a:xfrm>
        </p:spPr>
        <p:txBody>
          <a:bodyPr/>
          <a:lstStyle/>
          <a:p>
            <a:r>
              <a:rPr lang="fr-FR" dirty="0"/>
              <a:t>Bilan de la séance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4DBF2B-61B3-48E9-87BD-DB502A3D9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Réponse problématique</a:t>
            </a:r>
          </a:p>
          <a:p>
            <a:r>
              <a:rPr lang="fr-FR" dirty="0"/>
              <a:t>Bilan du projet, critères de vigilance.</a:t>
            </a:r>
          </a:p>
          <a:p>
            <a:r>
              <a:rPr lang="fr-FR" dirty="0"/>
              <a:t>Ouverture, autres pistes ?</a:t>
            </a:r>
          </a:p>
          <a:p>
            <a:r>
              <a:rPr lang="fr-FR" dirty="0"/>
              <a:t>(Mots-clés)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EA85E7-D5D9-44D8-8C5A-183DA37E8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4118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E7C082-5B81-400A-A1DE-7CA9F26ED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D54232-CDE1-4B53-B430-AB82206F6B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C0648FB-4388-443C-8D4E-4A9FF033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8D762E-DA8D-419A-BA44-68B93D3D9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81D65D2-49E0-4B54-A106-1B8AE6506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977048"/>
            <a:ext cx="9618133" cy="29609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spc="200" dirty="0">
                <a:solidFill>
                  <a:srgbClr val="FFFFFF"/>
                </a:solidFill>
              </a:rPr>
              <a:t>MEDIAGRAPHIE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E597C2-C5F1-4BD6-BE14-B7AC91687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15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F06D4A-C587-465D-9A7F-86CD7B93B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RESSOURCES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E14446-2C6F-4BA4-819A-0687BEE16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Exemple ressources sur internet</a:t>
            </a:r>
          </a:p>
          <a:p>
            <a:r>
              <a:rPr lang="fr-FR" dirty="0"/>
              <a:t>GAP Documentation. Textes de savoir [en ligne]. Disponible à l’adresse: </a:t>
            </a:r>
            <a:r>
              <a:rPr lang="fr-FR" dirty="0">
                <a:hlinkClick r:id="rId2"/>
              </a:rPr>
              <a:t>https://documentation.ensfea.fr/ressources-pedagogiques/textes-de-savoir/</a:t>
            </a:r>
            <a:r>
              <a:rPr lang="fr-FR" dirty="0"/>
              <a:t> </a:t>
            </a:r>
          </a:p>
          <a:p>
            <a:r>
              <a:rPr lang="fr-FR" dirty="0"/>
              <a:t>Exemple Article</a:t>
            </a:r>
          </a:p>
          <a:p>
            <a:r>
              <a:rPr lang="fr-FR" dirty="0" err="1"/>
              <a:t>Ducourtrieux</a:t>
            </a:r>
            <a:r>
              <a:rPr lang="fr-FR" dirty="0"/>
              <a:t>, Christine. L’édition électronique en quête de définition(s). </a:t>
            </a:r>
            <a:r>
              <a:rPr lang="fr-FR" i="1" dirty="0"/>
              <a:t>Le Médiéviste et l’ordinateur</a:t>
            </a:r>
            <a:r>
              <a:rPr lang="fr-FR" dirty="0"/>
              <a:t>, 43, 2004 [En ligne] </a:t>
            </a:r>
            <a:r>
              <a:rPr lang="fr-FR" dirty="0">
                <a:hlinkClick r:id="rId3"/>
              </a:rPr>
              <a:t>http://lemo.irht.cnrs.fr/43/43-02.htm</a:t>
            </a:r>
            <a:r>
              <a:rPr lang="fr-FR" dirty="0"/>
              <a:t>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4875BC9-5FA5-42DF-86E8-FD526C0D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CD88465-6EF0-433F-93BF-0E1597FB8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942" y="804333"/>
            <a:ext cx="3302412" cy="5249334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</a:rPr>
              <a:t>NOTIONS</a:t>
            </a:r>
            <a:br>
              <a:rPr lang="fr-FR" dirty="0">
                <a:solidFill>
                  <a:srgbClr val="FFFFFF"/>
                </a:solidFill>
              </a:rPr>
            </a:br>
            <a:r>
              <a:rPr lang="fr-FR" dirty="0">
                <a:solidFill>
                  <a:srgbClr val="FFFFFF"/>
                </a:solidFill>
              </a:rPr>
              <a:t>Définitions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4F506D-19E8-418C-84B3-A7745F66B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2" y="804333"/>
            <a:ext cx="6147169" cy="5249334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A7F198-B703-4177-8F22-CACE70DF4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17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CD88465-6EF0-433F-93BF-0E1597FB8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942" y="804333"/>
            <a:ext cx="3302412" cy="5249334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</a:rPr>
              <a:t>THEMES</a:t>
            </a:r>
            <a:br>
              <a:rPr lang="fr-FR" dirty="0">
                <a:solidFill>
                  <a:srgbClr val="FFFFFF"/>
                </a:solidFill>
              </a:rPr>
            </a:b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4F506D-19E8-418C-84B3-A7745F66B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2" y="596766"/>
            <a:ext cx="6892821" cy="5332396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fr-FR" dirty="0"/>
              <a:t>Facultatif</a:t>
            </a:r>
          </a:p>
          <a:p>
            <a:pPr>
              <a:buFontTx/>
              <a:buChar char="-"/>
            </a:pPr>
            <a:r>
              <a:rPr lang="fr-FR" dirty="0"/>
              <a:t>(BTSA)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A7F198-B703-4177-8F22-CACE70DF4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24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CD88465-6EF0-433F-93BF-0E1597FB8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942" y="804333"/>
            <a:ext cx="3424420" cy="5249334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</a:rPr>
              <a:t>PROBLEMATIQUE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4F506D-19E8-418C-84B3-A7745F66B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2" y="804333"/>
            <a:ext cx="6147169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Problématique : reprend le fil directeur de la séquence. Que souhaite-t-on particulièrement travailler à partir du sujet ? Avec les élèves ?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A7F198-B703-4177-8F22-CACE70DF4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19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CD88465-6EF0-433F-93BF-0E1597FB8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942" y="804333"/>
            <a:ext cx="3302412" cy="5249334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</a:rPr>
              <a:t>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4F506D-19E8-418C-84B3-A7745F66B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2" y="804333"/>
            <a:ext cx="6147169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b="1" dirty="0"/>
              <a:t>Classe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Programmes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Partenaires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A7F198-B703-4177-8F22-CACE70DF4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710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CD88465-6EF0-433F-93BF-0E1597FB8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562" y="804333"/>
            <a:ext cx="3751679" cy="5249334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FFFFFF"/>
                </a:solidFill>
              </a:rPr>
              <a:t>ROLE DU PROFESSEUR</a:t>
            </a:r>
            <a:br>
              <a:rPr lang="fr-FR" dirty="0">
                <a:solidFill>
                  <a:srgbClr val="FFFFFF"/>
                </a:solidFill>
              </a:rPr>
            </a:br>
            <a:r>
              <a:rPr lang="fr-FR" dirty="0">
                <a:solidFill>
                  <a:srgbClr val="FFFFFF"/>
                </a:solidFill>
              </a:rPr>
              <a:t>DOCUMENTALISTE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4F506D-19E8-418C-84B3-A7745F66B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2" y="804333"/>
            <a:ext cx="6147169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dirty="0"/>
              <a:t>Mots-clés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A7F198-B703-4177-8F22-CACE70DF4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622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E7C082-5B81-400A-A1DE-7CA9F26ED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D54232-CDE1-4B53-B430-AB82206F6B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C0648FB-4388-443C-8D4E-4A9FF033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8D762E-DA8D-419A-BA44-68B93D3D9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7F7F4B3-C4A2-40CD-996A-DB4581D91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977048"/>
            <a:ext cx="9618133" cy="29609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spc="200" dirty="0">
                <a:solidFill>
                  <a:srgbClr val="FFFFFF"/>
                </a:solidFill>
              </a:rPr>
              <a:t>Progression </a:t>
            </a:r>
            <a:r>
              <a:rPr lang="en-US" sz="6600" spc="200" dirty="0" err="1">
                <a:solidFill>
                  <a:srgbClr val="FFFFFF"/>
                </a:solidFill>
              </a:rPr>
              <a:t>pédagogique</a:t>
            </a:r>
            <a:endParaRPr lang="en-US" sz="6600" spc="200" dirty="0">
              <a:solidFill>
                <a:srgbClr val="FFFFFF"/>
              </a:solidFill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C99E32D-4682-49D7-A756-60F49E357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64795-08A3-4C16-A82F-88103EB268C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52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929</TotalTime>
  <Words>782</Words>
  <Application>Microsoft Macintosh PowerPoint</Application>
  <PresentationFormat>Grand écran</PresentationFormat>
  <Paragraphs>178</Paragraphs>
  <Slides>36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2" baseType="lpstr">
      <vt:lpstr>Arial</vt:lpstr>
      <vt:lpstr>Calibri</vt:lpstr>
      <vt:lpstr>Tw Cen MT</vt:lpstr>
      <vt:lpstr>Tw Cen MT Condensed</vt:lpstr>
      <vt:lpstr>Wingdings 3</vt:lpstr>
      <vt:lpstr>Intégral</vt:lpstr>
      <vt:lpstr>CAPESA DOCUMENTATION</vt:lpstr>
      <vt:lpstr>SUJET</vt:lpstr>
      <vt:lpstr>DOCUMENTS</vt:lpstr>
      <vt:lpstr>NOTIONS Définitions</vt:lpstr>
      <vt:lpstr>THEMES </vt:lpstr>
      <vt:lpstr>PROBLEMATIQUE</vt:lpstr>
      <vt:lpstr>CONTEXTE</vt:lpstr>
      <vt:lpstr>ROLE DU PROFESSEUR DOCUMENTALISTE</vt:lpstr>
      <vt:lpstr>Progression pédagogique</vt:lpstr>
      <vt:lpstr>M22 ou MG1</vt:lpstr>
      <vt:lpstr>SEQUENCES</vt:lpstr>
      <vt:lpstr>Sequence pédagogique </vt:lpstr>
      <vt:lpstr>Présentation générale de la séquence n°</vt:lpstr>
      <vt:lpstr>OBJECTIFS D’APPRENTISSAGE</vt:lpstr>
      <vt:lpstr>COMPETENCES</vt:lpstr>
      <vt:lpstr>Déroulement des séances </vt:lpstr>
      <vt:lpstr>Déroulement des séances</vt:lpstr>
      <vt:lpstr>Focus sur la SÉANCE n° </vt:lpstr>
      <vt:lpstr>Objectif(S) ET COMPETENCES</vt:lpstr>
      <vt:lpstr>TEXTE DE SAVOIR</vt:lpstr>
      <vt:lpstr>Modalités GENERALES </vt:lpstr>
      <vt:lpstr>COURS - PARTIE 1</vt:lpstr>
      <vt:lpstr>Fiche exercice</vt:lpstr>
      <vt:lpstr>ACTIVITES - ENSEIGNANT</vt:lpstr>
      <vt:lpstr>ACTIVITES - APPRENANT</vt:lpstr>
      <vt:lpstr>COURS - PARTIE 2</vt:lpstr>
      <vt:lpstr>Fiche exercice</vt:lpstr>
      <vt:lpstr>ACTIVITES - ENSEIGNANT</vt:lpstr>
      <vt:lpstr>ACTIVITES - APPRENANT</vt:lpstr>
      <vt:lpstr>Proposition de correction</vt:lpstr>
      <vt:lpstr>EVALUATION</vt:lpstr>
      <vt:lpstr>EVALUATION FORMATIVE   </vt:lpstr>
      <vt:lpstr>COnclusion</vt:lpstr>
      <vt:lpstr>Bilan de la séance</vt:lpstr>
      <vt:lpstr>MEDIAGRAPHIE</vt:lpstr>
      <vt:lpstr>RESSOURCES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situation professionnelle</dc:title>
  <dc:creator>Chloé Sangiani</dc:creator>
  <cp:lastModifiedBy>Sylvain BERARD</cp:lastModifiedBy>
  <cp:revision>36</cp:revision>
  <dcterms:created xsi:type="dcterms:W3CDTF">2021-05-10T11:41:24Z</dcterms:created>
  <dcterms:modified xsi:type="dcterms:W3CDTF">2022-06-11T19:45:55Z</dcterms:modified>
</cp:coreProperties>
</file>