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Garamond" panose="02020404030301010803" pitchFamily="18" charset="0"/>
      <p:regular r:id="rId34"/>
      <p:bold r:id="rId35"/>
      <p:italic r:id="rId36"/>
      <p:boldItalic r:id="rId37"/>
    </p:embeddedFont>
    <p:embeddedFont>
      <p:font typeface="Hind" panose="020B0604020202020204" charset="0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gQBon/0dYYreIWc1pVoTsVbSnf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1D262B-6674-49DE-8508-0CB8D375A325}">
  <a:tblStyle styleId="{071D262B-6674-49DE-8508-0CB8D375A325}" styleName="Table_0">
    <a:wholeTbl>
      <a:tcTxStyle b="off" i="off">
        <a:font>
          <a:latin typeface="Garamond"/>
          <a:ea typeface="Garamond"/>
          <a:cs typeface="Garamond"/>
        </a:font>
        <a:schemeClr val="dk1"/>
      </a:tcTxStyle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Garamond"/>
          <a:ea typeface="Garamond"/>
          <a:cs typeface="Garamond"/>
        </a:font>
        <a:schemeClr val="lt1"/>
      </a:tcTxStyle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dbbf323891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dbbf32389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9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9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26" name="Google Shape;26;p29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panoramique avec légende">
  <p:cSld name="Image panoramique avec légen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8"/>
          <p:cNvSpPr txBox="1"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8"/>
          <p:cNvSpPr>
            <a:spLocks noGrp="1"/>
          </p:cNvSpPr>
          <p:nvPr>
            <p:ph type="pic" idx="2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3" name="Google Shape;93;p38"/>
          <p:cNvSpPr txBox="1">
            <a:spLocks noGrp="1"/>
          </p:cNvSpPr>
          <p:nvPr>
            <p:ph type="body" idx="1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94" name="Google Shape;94;p3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légende">
  <p:cSld name="Titre et légend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9"/>
          <p:cNvSpPr txBox="1"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9"/>
          <p:cNvSpPr txBox="1"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3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103" name="Google Shape;103;p39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tion avec légende">
  <p:cSld name="Citation avec légend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0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0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40"/>
          <p:cNvSpPr txBox="1">
            <a:spLocks noGrp="1"/>
          </p:cNvSpPr>
          <p:nvPr>
            <p:ph type="body" idx="2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4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11" name="Google Shape;111;p40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12" name="Google Shape;112;p40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13" name="Google Shape;113;p40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rte nom">
  <p:cSld name="Carte nom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1"/>
          <p:cNvSpPr txBox="1"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41"/>
          <p:cNvSpPr txBox="1"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4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rte nom citation">
  <p:cSld name="Carte nom citatio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2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2"/>
          <p:cNvSpPr txBox="1">
            <a:spLocks noGrp="1"/>
          </p:cNvSpPr>
          <p:nvPr>
            <p:ph type="body" idx="1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42"/>
          <p:cNvSpPr txBox="1">
            <a:spLocks noGrp="1"/>
          </p:cNvSpPr>
          <p:nvPr>
            <p:ph type="body" idx="2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4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27" name="Google Shape;127;p42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28" name="Google Shape;128;p4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29" name="Google Shape;129;p42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rai ou faux">
  <p:cSld name="Vrai ou faux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3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3"/>
          <p:cNvSpPr txBox="1">
            <a:spLocks noGrp="1"/>
          </p:cNvSpPr>
          <p:nvPr>
            <p:ph type="body" idx="1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3"/>
          <p:cNvSpPr txBox="1">
            <a:spLocks noGrp="1"/>
          </p:cNvSpPr>
          <p:nvPr>
            <p:ph type="body" idx="2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4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137" name="Google Shape;137;p43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4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44"/>
          <p:cNvSpPr txBox="1">
            <a:spLocks noGrp="1"/>
          </p:cNvSpPr>
          <p:nvPr>
            <p:ph type="body" idx="1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4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4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144" name="Google Shape;144;p44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5"/>
          <p:cNvSpPr txBox="1">
            <a:spLocks noGrp="1"/>
          </p:cNvSpPr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45"/>
          <p:cNvSpPr txBox="1">
            <a:spLocks noGrp="1"/>
          </p:cNvSpPr>
          <p:nvPr>
            <p:ph type="body" idx="1"/>
          </p:nvPr>
        </p:nvSpPr>
        <p:spPr>
          <a:xfrm rot="5400000">
            <a:off x="2565043" y="-287513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4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151" name="Google Shape;151;p45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eux contenus">
  <p:cSld name="1_Deux contenus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6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4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46"/>
          <p:cNvSpPr txBox="1">
            <a:spLocks noGrp="1"/>
          </p:cNvSpPr>
          <p:nvPr>
            <p:ph type="body" idx="1"/>
          </p:nvPr>
        </p:nvSpPr>
        <p:spPr>
          <a:xfrm>
            <a:off x="6187415" y="2222287"/>
            <a:ext cx="5194583" cy="3638764"/>
          </a:xfrm>
          <a:prstGeom prst="rect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4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4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59" name="Google Shape;159;p46"/>
          <p:cNvSpPr txBox="1">
            <a:spLocks noGrp="1"/>
          </p:cNvSpPr>
          <p:nvPr>
            <p:ph type="body" idx="2"/>
          </p:nvPr>
        </p:nvSpPr>
        <p:spPr>
          <a:xfrm>
            <a:off x="838200" y="2222287"/>
            <a:ext cx="5181600" cy="3638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u de section uniquement ">
  <p:cSld name="1_Contenu de section uniquement 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7"/>
          <p:cNvSpPr/>
          <p:nvPr/>
        </p:nvSpPr>
        <p:spPr>
          <a:xfrm>
            <a:off x="0" y="1"/>
            <a:ext cx="12192000" cy="6251330"/>
          </a:xfrm>
          <a:custGeom>
            <a:avLst/>
            <a:gdLst/>
            <a:ahLst/>
            <a:cxnLst/>
            <a:rect l="l" t="t" r="r" b="b"/>
            <a:pathLst>
              <a:path w="5760" h="3278" extrusionOk="0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47"/>
          <p:cNvSpPr txBox="1">
            <a:spLocks noGrp="1"/>
          </p:cNvSpPr>
          <p:nvPr>
            <p:ph type="title"/>
          </p:nvPr>
        </p:nvSpPr>
        <p:spPr>
          <a:xfrm>
            <a:off x="451514" y="451513"/>
            <a:ext cx="11288972" cy="5149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Garamond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4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4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30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30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eux contenus">
  <p:cSld name="2_Deux contenus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8"/>
          <p:cNvSpPr/>
          <p:nvPr/>
        </p:nvSpPr>
        <p:spPr>
          <a:xfrm flipH="1">
            <a:off x="12699" y="0"/>
            <a:ext cx="6004585" cy="2041975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48"/>
          <p:cNvSpPr txBox="1">
            <a:spLocks noGrp="1"/>
          </p:cNvSpPr>
          <p:nvPr>
            <p:ph type="title"/>
          </p:nvPr>
        </p:nvSpPr>
        <p:spPr>
          <a:xfrm>
            <a:off x="451514" y="375313"/>
            <a:ext cx="5114017" cy="1139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8"/>
          <p:cNvSpPr txBox="1">
            <a:spLocks noGrp="1"/>
          </p:cNvSpPr>
          <p:nvPr>
            <p:ph type="body" idx="1"/>
          </p:nvPr>
        </p:nvSpPr>
        <p:spPr>
          <a:xfrm>
            <a:off x="451514" y="2222287"/>
            <a:ext cx="5553071" cy="3638763"/>
          </a:xfrm>
          <a:prstGeom prst="rect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4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4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4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73" name="Google Shape;173;p48"/>
          <p:cNvSpPr txBox="1">
            <a:spLocks noGrp="1"/>
          </p:cNvSpPr>
          <p:nvPr>
            <p:ph type="body" idx="2"/>
          </p:nvPr>
        </p:nvSpPr>
        <p:spPr>
          <a:xfrm>
            <a:off x="6456099" y="375312"/>
            <a:ext cx="5186363" cy="548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3069" algn="l">
              <a:spcBef>
                <a:spcPts val="560"/>
              </a:spcBef>
              <a:spcAft>
                <a:spcPts val="0"/>
              </a:spcAft>
              <a:buSzPts val="3220"/>
              <a:buChar char="•"/>
              <a:defRPr sz="2800"/>
            </a:lvl1pPr>
            <a:lvl2pPr marL="914400" lvl="1" indent="-403860" algn="l">
              <a:spcBef>
                <a:spcPts val="600"/>
              </a:spcBef>
              <a:spcAft>
                <a:spcPts val="0"/>
              </a:spcAft>
              <a:buSzPts val="2760"/>
              <a:buChar char="•"/>
              <a:defRPr sz="2400"/>
            </a:lvl2pPr>
            <a:lvl3pPr marL="1371600" lvl="2" indent="-374650" algn="l">
              <a:spcBef>
                <a:spcPts val="600"/>
              </a:spcBef>
              <a:spcAft>
                <a:spcPts val="0"/>
              </a:spcAft>
              <a:buSzPts val="2300"/>
              <a:buChar char="•"/>
              <a:defRPr sz="2000"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 sz="1800"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 sz="1800"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avec légende">
  <p:cSld name="1_Image avec légende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9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680"/>
              <a:buFont typeface="Arial"/>
              <a:buNone/>
              <a:defRPr sz="3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None/>
              <a:defRPr sz="2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23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76" name="Google Shape;176;p49"/>
          <p:cNvSpPr txBox="1">
            <a:spLocks noGrp="1"/>
          </p:cNvSpPr>
          <p:nvPr>
            <p:ph type="title"/>
          </p:nvPr>
        </p:nvSpPr>
        <p:spPr>
          <a:xfrm>
            <a:off x="590396" y="311813"/>
            <a:ext cx="5334448" cy="145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ramond"/>
              <a:buNone/>
              <a:defRPr sz="4000" b="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49"/>
          <p:cNvSpPr txBox="1">
            <a:spLocks noGrp="1"/>
          </p:cNvSpPr>
          <p:nvPr>
            <p:ph type="dt" idx="10"/>
          </p:nvPr>
        </p:nvSpPr>
        <p:spPr>
          <a:xfrm>
            <a:off x="3885810" y="6041362"/>
            <a:ext cx="976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49"/>
          <p:cNvSpPr txBox="1">
            <a:spLocks noGrp="1"/>
          </p:cNvSpPr>
          <p:nvPr>
            <p:ph type="ftr" idx="11"/>
          </p:nvPr>
        </p:nvSpPr>
        <p:spPr>
          <a:xfrm>
            <a:off x="590396" y="6041362"/>
            <a:ext cx="32954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49"/>
          <p:cNvSpPr txBox="1">
            <a:spLocks noGrp="1"/>
          </p:cNvSpPr>
          <p:nvPr>
            <p:ph type="sldNum" idx="12"/>
          </p:nvPr>
        </p:nvSpPr>
        <p:spPr>
          <a:xfrm>
            <a:off x="4862689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80" name="Google Shape;180;p49"/>
          <p:cNvSpPr txBox="1">
            <a:spLocks noGrp="1"/>
          </p:cNvSpPr>
          <p:nvPr>
            <p:ph type="body" idx="1"/>
          </p:nvPr>
        </p:nvSpPr>
        <p:spPr>
          <a:xfrm>
            <a:off x="590396" y="2057400"/>
            <a:ext cx="533444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760"/>
              <a:buNone/>
              <a:defRPr sz="2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5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- Titre et contenu">
  <p:cSld name="2 - Titre et contenu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0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50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50"/>
          <p:cNvSpPr txBox="1">
            <a:spLocks noGrp="1"/>
          </p:cNvSpPr>
          <p:nvPr>
            <p:ph type="body" idx="1"/>
          </p:nvPr>
        </p:nvSpPr>
        <p:spPr>
          <a:xfrm>
            <a:off x="810001" y="2222287"/>
            <a:ext cx="10571998" cy="3638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3069" algn="l">
              <a:spcBef>
                <a:spcPts val="560"/>
              </a:spcBef>
              <a:spcAft>
                <a:spcPts val="0"/>
              </a:spcAft>
              <a:buSzPts val="3220"/>
              <a:buChar char="•"/>
              <a:defRPr sz="2800"/>
            </a:lvl1pPr>
            <a:lvl2pPr marL="914400" lvl="1" indent="-433069" algn="l">
              <a:spcBef>
                <a:spcPts val="600"/>
              </a:spcBef>
              <a:spcAft>
                <a:spcPts val="0"/>
              </a:spcAft>
              <a:buSzPts val="3220"/>
              <a:buChar char="•"/>
              <a:defRPr sz="2800"/>
            </a:lvl2pPr>
            <a:lvl3pPr marL="1371600" lvl="2" indent="-433069" algn="l">
              <a:spcBef>
                <a:spcPts val="600"/>
              </a:spcBef>
              <a:spcAft>
                <a:spcPts val="0"/>
              </a:spcAft>
              <a:buSzPts val="3220"/>
              <a:buChar char="•"/>
              <a:defRPr sz="2800"/>
            </a:lvl3pPr>
            <a:lvl4pPr marL="1828800" lvl="3" indent="-433069" algn="l">
              <a:spcBef>
                <a:spcPts val="600"/>
              </a:spcBef>
              <a:spcAft>
                <a:spcPts val="0"/>
              </a:spcAft>
              <a:buSzPts val="3220"/>
              <a:buChar char="•"/>
              <a:defRPr sz="2800"/>
            </a:lvl4pPr>
            <a:lvl5pPr marL="2286000" lvl="4" indent="-433070" algn="l">
              <a:spcBef>
                <a:spcPts val="600"/>
              </a:spcBef>
              <a:spcAft>
                <a:spcPts val="0"/>
              </a:spcAft>
              <a:buSzPts val="3220"/>
              <a:buChar char="•"/>
              <a:defRPr sz="2800"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5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5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5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panoramique avec légende">
  <p:cSld name="1_Image panoramique avec légende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1"/>
          <p:cNvSpPr txBox="1">
            <a:spLocks noGrp="1"/>
          </p:cNvSpPr>
          <p:nvPr>
            <p:ph type="title"/>
          </p:nvPr>
        </p:nvSpPr>
        <p:spPr>
          <a:xfrm>
            <a:off x="810000" y="4489884"/>
            <a:ext cx="10561418" cy="1426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ramond"/>
              <a:buNone/>
              <a:defRPr sz="4000" b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5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5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5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93" name="Google Shape;193;p51"/>
          <p:cNvSpPr txBox="1">
            <a:spLocks noGrp="1"/>
          </p:cNvSpPr>
          <p:nvPr>
            <p:ph type="body" idx="1"/>
          </p:nvPr>
        </p:nvSpPr>
        <p:spPr>
          <a:xfrm>
            <a:off x="-5291" y="-57584"/>
            <a:ext cx="12192000" cy="4851400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3860" algn="l">
              <a:spcBef>
                <a:spcPts val="480"/>
              </a:spcBef>
              <a:spcAft>
                <a:spcPts val="0"/>
              </a:spcAft>
              <a:buSzPts val="2760"/>
              <a:buChar char="•"/>
              <a:defRPr>
                <a:solidFill>
                  <a:schemeClr val="lt1"/>
                </a:solidFill>
              </a:defRPr>
            </a:lvl1pPr>
            <a:lvl2pPr marL="914400" lvl="1" indent="-374650" algn="l">
              <a:spcBef>
                <a:spcPts val="600"/>
              </a:spcBef>
              <a:spcAft>
                <a:spcPts val="0"/>
              </a:spcAft>
              <a:buSzPts val="2300"/>
              <a:buChar char="•"/>
              <a:defRPr>
                <a:solidFill>
                  <a:schemeClr val="lt1"/>
                </a:solidFill>
              </a:defRPr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>
                <a:solidFill>
                  <a:schemeClr val="lt1"/>
                </a:solidFill>
              </a:defRPr>
            </a:lvl3pPr>
            <a:lvl4pPr marL="1828800" lvl="3" indent="-345439" algn="l">
              <a:spcBef>
                <a:spcPts val="600"/>
              </a:spcBef>
              <a:spcAft>
                <a:spcPts val="0"/>
              </a:spcAft>
              <a:buSzPts val="1840"/>
              <a:buChar char="•"/>
              <a:defRPr>
                <a:solidFill>
                  <a:schemeClr val="lt1"/>
                </a:solidFill>
              </a:defRPr>
            </a:lvl4pPr>
            <a:lvl5pPr marL="2286000" lvl="4" indent="-330835" algn="l">
              <a:spcBef>
                <a:spcPts val="600"/>
              </a:spcBef>
              <a:spcAft>
                <a:spcPts val="0"/>
              </a:spcAft>
              <a:buSzPts val="1610"/>
              <a:buChar char="•"/>
              <a:defRPr>
                <a:solidFill>
                  <a:schemeClr val="lt1"/>
                </a:solidFill>
              </a:defRPr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39" name="Google Shape;39;p31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e de titre" type="title">
  <p:cSld name="TITL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32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42" name="Google Shape;42;p32" descr="HD-PanelTitle-V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Google Shape;43;p32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4" name="Google Shape;44;p32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45;p32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" name="Google Shape;46;p32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dt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ft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2"/>
          <p:cNvSpPr txBox="1">
            <a:spLocks noGrp="1"/>
          </p:cNvSpPr>
          <p:nvPr>
            <p:ph type="sldNum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51" name="Google Shape;51;p32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" name="Google Shape;52;p32"/>
          <p:cNvSpPr/>
          <p:nvPr/>
        </p:nvSpPr>
        <p:spPr>
          <a:xfrm>
            <a:off x="0" y="4818185"/>
            <a:ext cx="12192000" cy="20398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3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60" name="Google Shape;60;p33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 txBox="1"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body" idx="2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body" idx="3"/>
          </p:nvPr>
        </p:nvSpPr>
        <p:spPr>
          <a:xfrm>
            <a:off x="6180671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body" idx="4"/>
          </p:nvPr>
        </p:nvSpPr>
        <p:spPr>
          <a:xfrm>
            <a:off x="6180671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70" name="Google Shape;70;p34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6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82" name="Google Shape;82;p36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7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7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6" name="Google Shape;86;p37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3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8"/>
          <p:cNvGrpSpPr/>
          <p:nvPr/>
        </p:nvGrpSpPr>
        <p:grpSpPr>
          <a:xfrm>
            <a:off x="0" y="0"/>
            <a:ext cx="12188825" cy="6856214"/>
            <a:chOff x="0" y="0"/>
            <a:chExt cx="12188825" cy="6856214"/>
          </a:xfrm>
        </p:grpSpPr>
        <p:pic>
          <p:nvPicPr>
            <p:cNvPr id="11" name="Google Shape;11;p28" descr="HD-PanelContent-V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2;p2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" name="Google Shape;13;p28" descr="HDRibbonContent-UniformTrim.png"/>
            <p:cNvPicPr preferRelativeResize="0"/>
            <p:nvPr/>
          </p:nvPicPr>
          <p:blipFill rotWithShape="1">
            <a:blip r:embed="rId27">
              <a:alphaModFix/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28" descr="HDRibbonContent-UniformTrim.png"/>
            <p:cNvPicPr preferRelativeResize="0"/>
            <p:nvPr/>
          </p:nvPicPr>
          <p:blipFill rotWithShape="1">
            <a:blip r:embed="rId27">
              <a:alphaModFix/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Google Shape;15;p28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8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None/>
            </a:pPr>
            <a:br>
              <a:rPr lang="fr-FR" b="1"/>
            </a:br>
            <a:r>
              <a:rPr lang="fr-FR" b="1"/>
              <a:t>Capes de documentation</a:t>
            </a:r>
            <a:br>
              <a:rPr lang="fr-FR" b="1"/>
            </a:br>
            <a:r>
              <a:rPr lang="fr-FR" b="1"/>
              <a:t>Epreuve de mise en situation professionnelle</a:t>
            </a:r>
            <a:br>
              <a:rPr lang="fr-FR"/>
            </a:br>
            <a:r>
              <a:rPr lang="fr-FR"/>
              <a:t>                                          </a:t>
            </a:r>
            <a:endParaRPr/>
          </a:p>
        </p:txBody>
      </p:sp>
      <p:sp>
        <p:nvSpPr>
          <p:cNvPr id="199" name="Google Shape;199;p1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760"/>
              <a:buNone/>
            </a:pPr>
            <a:r>
              <a:rPr lang="fr-FR"/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"/>
          <p:cNvSpPr txBox="1">
            <a:spLocks noGrp="1"/>
          </p:cNvSpPr>
          <p:nvPr>
            <p:ph type="title"/>
          </p:nvPr>
        </p:nvSpPr>
        <p:spPr>
          <a:xfrm>
            <a:off x="1040961" y="807204"/>
            <a:ext cx="9601196" cy="385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None/>
            </a:pPr>
            <a:r>
              <a:rPr lang="fr-FR" b="1"/>
              <a:t>Séance 1</a:t>
            </a:r>
            <a:endParaRPr/>
          </a:p>
        </p:txBody>
      </p:sp>
      <p:graphicFrame>
        <p:nvGraphicFramePr>
          <p:cNvPr id="253" name="Google Shape;253;p11"/>
          <p:cNvGraphicFramePr/>
          <p:nvPr/>
        </p:nvGraphicFramePr>
        <p:xfrm>
          <a:off x="617551" y="129606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{071D262B-6674-49DE-8508-0CB8D375A325}</a:tableStyleId>
              </a:tblPr>
              <a:tblGrid>
                <a:gridCol w="114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5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3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7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25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Acteurs mobilisés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Durée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Lieu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Description de la séance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Objectifs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Ressources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8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>
                          <a:solidFill>
                            <a:schemeClr val="lt1"/>
                          </a:solidFill>
                        </a:rPr>
                        <a:t>dd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>
                          <a:solidFill>
                            <a:schemeClr val="lt1"/>
                          </a:solidFill>
                        </a:rPr>
                        <a:t>dd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solidFill>
                            <a:schemeClr val="lt1"/>
                          </a:solidFill>
                        </a:rPr>
                        <a:t>dd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solidFill>
                            <a:schemeClr val="lt1"/>
                          </a:solidFill>
                        </a:rPr>
                        <a:t>dd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solidFill>
                            <a:schemeClr val="lt1"/>
                          </a:solidFill>
                        </a:rPr>
                        <a:t>dd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solidFill>
                            <a:schemeClr val="lt1"/>
                          </a:solidFill>
                        </a:rPr>
                        <a:t>dd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2"/>
          <p:cNvSpPr txBox="1">
            <a:spLocks noGrp="1"/>
          </p:cNvSpPr>
          <p:nvPr>
            <p:ph type="title"/>
          </p:nvPr>
        </p:nvSpPr>
        <p:spPr>
          <a:xfrm>
            <a:off x="1040961" y="807204"/>
            <a:ext cx="9601196" cy="385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None/>
            </a:pPr>
            <a:r>
              <a:rPr lang="fr-FR" b="1"/>
              <a:t>Séance 2</a:t>
            </a:r>
            <a:endParaRPr/>
          </a:p>
        </p:txBody>
      </p:sp>
      <p:graphicFrame>
        <p:nvGraphicFramePr>
          <p:cNvPr id="259" name="Google Shape;259;p12"/>
          <p:cNvGraphicFramePr/>
          <p:nvPr/>
        </p:nvGraphicFramePr>
        <p:xfrm>
          <a:off x="617551" y="129606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{071D262B-6674-49DE-8508-0CB8D375A325}</a:tableStyleId>
              </a:tblPr>
              <a:tblGrid>
                <a:gridCol w="114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5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3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7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25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Acteurs mobilisés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Durée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Lieu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Description de la séance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Objectifs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Ressources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8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>
                          <a:solidFill>
                            <a:schemeClr val="lt1"/>
                          </a:solidFill>
                        </a:rPr>
                        <a:t>dd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>
                          <a:solidFill>
                            <a:schemeClr val="lt1"/>
                          </a:solidFill>
                        </a:rPr>
                        <a:t>dd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solidFill>
                            <a:schemeClr val="lt1"/>
                          </a:solidFill>
                        </a:rPr>
                        <a:t>dd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solidFill>
                            <a:schemeClr val="lt1"/>
                          </a:solidFill>
                        </a:rPr>
                        <a:t>dd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solidFill>
                            <a:schemeClr val="lt1"/>
                          </a:solidFill>
                        </a:rPr>
                        <a:t>dd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solidFill>
                            <a:schemeClr val="lt1"/>
                          </a:solidFill>
                        </a:rPr>
                        <a:t>dd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"/>
          <p:cNvSpPr txBox="1">
            <a:spLocks noGrp="1"/>
          </p:cNvSpPr>
          <p:nvPr>
            <p:ph type="title"/>
          </p:nvPr>
        </p:nvSpPr>
        <p:spPr>
          <a:xfrm>
            <a:off x="1040961" y="807204"/>
            <a:ext cx="9601196" cy="385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None/>
            </a:pPr>
            <a:r>
              <a:rPr lang="fr-FR" b="1"/>
              <a:t>Séance 3</a:t>
            </a:r>
            <a:endParaRPr/>
          </a:p>
        </p:txBody>
      </p:sp>
      <p:graphicFrame>
        <p:nvGraphicFramePr>
          <p:cNvPr id="265" name="Google Shape;265;p13"/>
          <p:cNvGraphicFramePr/>
          <p:nvPr/>
        </p:nvGraphicFramePr>
        <p:xfrm>
          <a:off x="617551" y="129606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{071D262B-6674-49DE-8508-0CB8D375A325}</a:tableStyleId>
              </a:tblPr>
              <a:tblGrid>
                <a:gridCol w="114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5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3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7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25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Acteurs mobilisés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Durée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Lieu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Description de la séance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Objectifs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Ressources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8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>
                          <a:solidFill>
                            <a:schemeClr val="lt1"/>
                          </a:solidFill>
                        </a:rPr>
                        <a:t>dd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>
                          <a:solidFill>
                            <a:schemeClr val="lt1"/>
                          </a:solidFill>
                        </a:rPr>
                        <a:t>dd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solidFill>
                            <a:schemeClr val="lt1"/>
                          </a:solidFill>
                        </a:rPr>
                        <a:t>dd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solidFill>
                            <a:schemeClr val="lt1"/>
                          </a:solidFill>
                        </a:rPr>
                        <a:t>dd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solidFill>
                            <a:schemeClr val="lt1"/>
                          </a:solidFill>
                        </a:rPr>
                        <a:t>dd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solidFill>
                            <a:schemeClr val="lt1"/>
                          </a:solidFill>
                        </a:rPr>
                        <a:t>dd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4"/>
          <p:cNvSpPr txBox="1">
            <a:spLocks noGrp="1"/>
          </p:cNvSpPr>
          <p:nvPr>
            <p:ph type="title"/>
          </p:nvPr>
        </p:nvSpPr>
        <p:spPr>
          <a:xfrm>
            <a:off x="1040961" y="807204"/>
            <a:ext cx="9601196" cy="385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None/>
            </a:pPr>
            <a:r>
              <a:rPr lang="fr-FR" b="1"/>
              <a:t>Séance 4</a:t>
            </a:r>
            <a:endParaRPr/>
          </a:p>
        </p:txBody>
      </p:sp>
      <p:graphicFrame>
        <p:nvGraphicFramePr>
          <p:cNvPr id="271" name="Google Shape;271;p14"/>
          <p:cNvGraphicFramePr/>
          <p:nvPr/>
        </p:nvGraphicFramePr>
        <p:xfrm>
          <a:off x="617551" y="129606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{071D262B-6674-49DE-8508-0CB8D375A325}</a:tableStyleId>
              </a:tblPr>
              <a:tblGrid>
                <a:gridCol w="114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5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3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7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25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Acteurs mobilisés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Durée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Lieu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Description de la séance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Objectifs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Ressources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8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>
                          <a:solidFill>
                            <a:schemeClr val="lt1"/>
                          </a:solidFill>
                        </a:rPr>
                        <a:t>dd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>
                          <a:solidFill>
                            <a:schemeClr val="lt1"/>
                          </a:solidFill>
                        </a:rPr>
                        <a:t>dd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solidFill>
                            <a:schemeClr val="lt1"/>
                          </a:solidFill>
                        </a:rPr>
                        <a:t>dd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solidFill>
                            <a:schemeClr val="lt1"/>
                          </a:solidFill>
                        </a:rPr>
                        <a:t>dd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solidFill>
                            <a:schemeClr val="lt1"/>
                          </a:solidFill>
                        </a:rPr>
                        <a:t>dd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solidFill>
                            <a:schemeClr val="lt1"/>
                          </a:solidFill>
                        </a:rPr>
                        <a:t>dd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5"/>
          <p:cNvSpPr txBox="1">
            <a:spLocks noGrp="1"/>
          </p:cNvSpPr>
          <p:nvPr>
            <p:ph type="title"/>
          </p:nvPr>
        </p:nvSpPr>
        <p:spPr>
          <a:xfrm>
            <a:off x="1040961" y="807204"/>
            <a:ext cx="9601196" cy="385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None/>
            </a:pPr>
            <a:r>
              <a:rPr lang="fr-FR" b="1"/>
              <a:t>Séance 5</a:t>
            </a:r>
            <a:endParaRPr/>
          </a:p>
        </p:txBody>
      </p:sp>
      <p:graphicFrame>
        <p:nvGraphicFramePr>
          <p:cNvPr id="277" name="Google Shape;277;p15"/>
          <p:cNvGraphicFramePr/>
          <p:nvPr/>
        </p:nvGraphicFramePr>
        <p:xfrm>
          <a:off x="617551" y="129606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{071D262B-6674-49DE-8508-0CB8D375A325}</a:tableStyleId>
              </a:tblPr>
              <a:tblGrid>
                <a:gridCol w="114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5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3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7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25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Acteurs mobilisés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Durée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Lieu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Description de la séance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Objectifs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Ressources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8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>
                          <a:solidFill>
                            <a:schemeClr val="lt1"/>
                          </a:solidFill>
                        </a:rPr>
                        <a:t>dd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>
                          <a:solidFill>
                            <a:schemeClr val="lt1"/>
                          </a:solidFill>
                        </a:rPr>
                        <a:t>dd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solidFill>
                            <a:schemeClr val="lt1"/>
                          </a:solidFill>
                        </a:rPr>
                        <a:t>dd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solidFill>
                            <a:schemeClr val="lt1"/>
                          </a:solidFill>
                        </a:rPr>
                        <a:t>dd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solidFill>
                            <a:schemeClr val="lt1"/>
                          </a:solidFill>
                        </a:rPr>
                        <a:t>dd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solidFill>
                            <a:schemeClr val="lt1"/>
                          </a:solidFill>
                        </a:rPr>
                        <a:t>dd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6"/>
          <p:cNvSpPr txBox="1">
            <a:spLocks noGrp="1"/>
          </p:cNvSpPr>
          <p:nvPr>
            <p:ph type="title"/>
          </p:nvPr>
        </p:nvSpPr>
        <p:spPr>
          <a:xfrm>
            <a:off x="1040961" y="807204"/>
            <a:ext cx="9601196" cy="385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None/>
            </a:pPr>
            <a:r>
              <a:rPr lang="fr-FR" b="1"/>
              <a:t>Séance 6</a:t>
            </a:r>
            <a:endParaRPr/>
          </a:p>
        </p:txBody>
      </p:sp>
      <p:graphicFrame>
        <p:nvGraphicFramePr>
          <p:cNvPr id="283" name="Google Shape;283;p16"/>
          <p:cNvGraphicFramePr/>
          <p:nvPr/>
        </p:nvGraphicFramePr>
        <p:xfrm>
          <a:off x="617551" y="129606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{071D262B-6674-49DE-8508-0CB8D375A325}</a:tableStyleId>
              </a:tblPr>
              <a:tblGrid>
                <a:gridCol w="114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5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3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7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25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Acteurs mobilisés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Durée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Lieu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Description de la séance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Objectifs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Ressources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8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>
                          <a:solidFill>
                            <a:schemeClr val="lt1"/>
                          </a:solidFill>
                        </a:rPr>
                        <a:t>dd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>
                          <a:solidFill>
                            <a:schemeClr val="lt1"/>
                          </a:solidFill>
                        </a:rPr>
                        <a:t>dd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solidFill>
                            <a:schemeClr val="lt1"/>
                          </a:solidFill>
                        </a:rPr>
                        <a:t>dd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solidFill>
                            <a:schemeClr val="lt1"/>
                          </a:solidFill>
                        </a:rPr>
                        <a:t>dd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solidFill>
                            <a:schemeClr val="lt1"/>
                          </a:solidFill>
                        </a:rPr>
                        <a:t>dd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solidFill>
                            <a:schemeClr val="lt1"/>
                          </a:solidFill>
                        </a:rPr>
                        <a:t>dd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dbbf323891_1_0"/>
          <p:cNvSpPr txBox="1">
            <a:spLocks noGrp="1"/>
          </p:cNvSpPr>
          <p:nvPr>
            <p:ph type="title"/>
          </p:nvPr>
        </p:nvSpPr>
        <p:spPr>
          <a:xfrm>
            <a:off x="1040961" y="807204"/>
            <a:ext cx="9601200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None/>
            </a:pPr>
            <a:r>
              <a:rPr lang="fr-FR" b="1"/>
              <a:t>Séance 7</a:t>
            </a:r>
            <a:endParaRPr/>
          </a:p>
        </p:txBody>
      </p:sp>
      <p:graphicFrame>
        <p:nvGraphicFramePr>
          <p:cNvPr id="289" name="Google Shape;289;gdbbf323891_1_0"/>
          <p:cNvGraphicFramePr/>
          <p:nvPr/>
        </p:nvGraphicFramePr>
        <p:xfrm>
          <a:off x="617551" y="129606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{071D262B-6674-49DE-8508-0CB8D375A325}</a:tableStyleId>
              </a:tblPr>
              <a:tblGrid>
                <a:gridCol w="114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5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3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7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25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Acteurs mobilisés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Durée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Lieu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Description de la séance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Objectifs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Ressources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8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>
                          <a:solidFill>
                            <a:schemeClr val="lt1"/>
                          </a:solidFill>
                        </a:rPr>
                        <a:t>dd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>
                          <a:solidFill>
                            <a:schemeClr val="lt1"/>
                          </a:solidFill>
                        </a:rPr>
                        <a:t>dd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solidFill>
                            <a:schemeClr val="lt1"/>
                          </a:solidFill>
                        </a:rPr>
                        <a:t>dd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solidFill>
                            <a:schemeClr val="lt1"/>
                          </a:solidFill>
                        </a:rPr>
                        <a:t>dd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solidFill>
                            <a:schemeClr val="lt1"/>
                          </a:solidFill>
                        </a:rPr>
                        <a:t>dd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solidFill>
                            <a:schemeClr val="lt1"/>
                          </a:solidFill>
                        </a:rPr>
                        <a:t>dd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Garamond"/>
              <a:buNone/>
            </a:pPr>
            <a:r>
              <a:rPr lang="fr-FR" sz="4000" b="1">
                <a:solidFill>
                  <a:srgbClr val="000000"/>
                </a:solidFill>
              </a:rPr>
              <a:t>Evaluation</a:t>
            </a:r>
            <a:endParaRPr sz="4000"/>
          </a:p>
        </p:txBody>
      </p:sp>
      <p:sp>
        <p:nvSpPr>
          <p:cNvPr id="295" name="Google Shape;295;p17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fr-FR" u="sng" dirty="0"/>
              <a:t>- Type d’évaluation :</a:t>
            </a:r>
            <a:r>
              <a:rPr lang="fr-FR" dirty="0"/>
              <a:t> diagnostique, formative</a:t>
            </a:r>
            <a:r>
              <a:rPr lang="fr-FR"/>
              <a:t>, sommative, </a:t>
            </a:r>
            <a:r>
              <a:rPr lang="fr-FR" dirty="0"/>
              <a:t>certificative.</a:t>
            </a:r>
            <a:endParaRPr dirty="0"/>
          </a:p>
          <a:p>
            <a:pPr marL="285750" lvl="0" indent="-11049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 dirty="0"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fr-FR" dirty="0"/>
              <a:t>- </a:t>
            </a:r>
            <a:r>
              <a:rPr lang="fr-FR" u="sng" dirty="0"/>
              <a:t>Lier</a:t>
            </a:r>
            <a:r>
              <a:rPr lang="fr-FR" dirty="0"/>
              <a:t> chaque évaluation à la ou les séances correspondantes.</a:t>
            </a:r>
            <a:endParaRPr dirty="0"/>
          </a:p>
          <a:p>
            <a:pPr marL="285750" lvl="0" indent="-11049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 dirty="0"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fr-FR" dirty="0"/>
              <a:t>- </a:t>
            </a:r>
            <a:r>
              <a:rPr lang="fr-FR" u="sng" dirty="0"/>
              <a:t>Expliquer la mise en œuvre</a:t>
            </a:r>
            <a:r>
              <a:rPr lang="fr-FR" dirty="0"/>
              <a:t> de chaque évaluation, pour chaque séance évaluée.</a:t>
            </a:r>
            <a:endParaRPr dirty="0"/>
          </a:p>
          <a:p>
            <a:pPr marL="285750" lvl="0" indent="-11049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8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fr-FR" b="1"/>
              <a:t>Corpus de documents</a:t>
            </a:r>
            <a:endParaRPr/>
          </a:p>
        </p:txBody>
      </p:sp>
      <p:sp>
        <p:nvSpPr>
          <p:cNvPr id="301" name="Google Shape;301;p18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760"/>
              <a:buNone/>
            </a:pPr>
            <a:r>
              <a:rPr lang="fr-FR"/>
              <a:t>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9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r>
              <a:rPr lang="fr-FR" sz="4000" b="1"/>
              <a:t>Stratégie de recherche</a:t>
            </a:r>
            <a:endParaRPr sz="4000"/>
          </a:p>
        </p:txBody>
      </p:sp>
      <p:sp>
        <p:nvSpPr>
          <p:cNvPr id="307" name="Google Shape;307;p19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fr-FR"/>
              <a:t>- </a:t>
            </a:r>
            <a:r>
              <a:rPr lang="fr-FR" u="sng"/>
              <a:t>Problématique</a:t>
            </a:r>
            <a:r>
              <a:rPr lang="fr-FR"/>
              <a:t> :</a:t>
            </a:r>
            <a:endParaRPr/>
          </a:p>
          <a:p>
            <a:pPr marL="285750" lvl="0" indent="-11049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fr-FR"/>
              <a:t>- </a:t>
            </a:r>
            <a:r>
              <a:rPr lang="fr-FR" u="sng"/>
              <a:t>Documents recherchés</a:t>
            </a:r>
            <a:r>
              <a:rPr lang="fr-FR"/>
              <a:t> (préciser ce que l’on souhaite trouver) :</a:t>
            </a:r>
            <a:endParaRPr/>
          </a:p>
          <a:p>
            <a:pPr marL="285750" lvl="0" indent="-11049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r>
              <a:rPr lang="fr-FR" sz="4000" b="1"/>
              <a:t>Problématique</a:t>
            </a:r>
            <a:endParaRPr/>
          </a:p>
        </p:txBody>
      </p:sp>
      <p:sp>
        <p:nvSpPr>
          <p:cNvPr id="205" name="Google Shape;205;p2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110490" algn="l" rtl="0">
              <a:spcBef>
                <a:spcPts val="0"/>
              </a:spcBef>
              <a:spcAft>
                <a:spcPts val="0"/>
              </a:spcAft>
              <a:buSzPts val="2760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0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r>
              <a:rPr lang="fr-FR" sz="4000" b="1"/>
              <a:t>Bibliographie</a:t>
            </a:r>
            <a:endParaRPr/>
          </a:p>
        </p:txBody>
      </p:sp>
      <p:sp>
        <p:nvSpPr>
          <p:cNvPr id="313" name="Google Shape;313;p20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fr-FR"/>
              <a:t>Bibliographie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r>
              <a:rPr lang="fr-FR" sz="4000" b="1"/>
              <a:t>Bibliographie</a:t>
            </a:r>
            <a:endParaRPr/>
          </a:p>
        </p:txBody>
      </p:sp>
      <p:sp>
        <p:nvSpPr>
          <p:cNvPr id="319" name="Google Shape;319;p21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fr-FR"/>
              <a:t>Bibliographie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2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r>
              <a:rPr lang="fr-FR" sz="4000" b="1"/>
              <a:t>Analyse documentaire</a:t>
            </a:r>
            <a:endParaRPr sz="4000"/>
          </a:p>
        </p:txBody>
      </p:sp>
      <p:sp>
        <p:nvSpPr>
          <p:cNvPr id="325" name="Google Shape;325;p22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760"/>
              <a:buNone/>
            </a:pPr>
            <a:r>
              <a:rPr lang="fr-FR"/>
              <a:t>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r>
              <a:rPr lang="fr-FR" sz="4000" b="1"/>
              <a:t>Analyse documentaire 1</a:t>
            </a:r>
            <a:endParaRPr sz="4000"/>
          </a:p>
        </p:txBody>
      </p:sp>
      <p:sp>
        <p:nvSpPr>
          <p:cNvPr id="331" name="Google Shape;331;p23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110490" algn="l" rtl="0">
              <a:spcBef>
                <a:spcPts val="0"/>
              </a:spcBef>
              <a:spcAft>
                <a:spcPts val="0"/>
              </a:spcAft>
              <a:buSzPts val="2760"/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4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r>
              <a:rPr lang="fr-FR" sz="4000" b="1"/>
              <a:t>Analyse documentaire 1</a:t>
            </a:r>
            <a:endParaRPr sz="4000"/>
          </a:p>
        </p:txBody>
      </p:sp>
      <p:sp>
        <p:nvSpPr>
          <p:cNvPr id="337" name="Google Shape;337;p24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110490" algn="l" rtl="0">
              <a:spcBef>
                <a:spcPts val="0"/>
              </a:spcBef>
              <a:spcAft>
                <a:spcPts val="0"/>
              </a:spcAft>
              <a:buSzPts val="2760"/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r>
              <a:rPr lang="fr-FR" sz="4000" b="1"/>
              <a:t>Analyse documentaire 2</a:t>
            </a:r>
            <a:endParaRPr sz="4000"/>
          </a:p>
        </p:txBody>
      </p:sp>
      <p:sp>
        <p:nvSpPr>
          <p:cNvPr id="343" name="Google Shape;343;p25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110490" algn="l" rtl="0">
              <a:spcBef>
                <a:spcPts val="0"/>
              </a:spcBef>
              <a:spcAft>
                <a:spcPts val="0"/>
              </a:spcAft>
              <a:buSzPts val="2760"/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r>
              <a:rPr lang="fr-FR" sz="4000" b="1"/>
              <a:t>Analyse documentaire 2</a:t>
            </a:r>
            <a:endParaRPr sz="4000"/>
          </a:p>
        </p:txBody>
      </p:sp>
      <p:sp>
        <p:nvSpPr>
          <p:cNvPr id="349" name="Google Shape;349;p26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110490" algn="l" rtl="0">
              <a:spcBef>
                <a:spcPts val="0"/>
              </a:spcBef>
              <a:spcAft>
                <a:spcPts val="0"/>
              </a:spcAft>
              <a:buSzPts val="2760"/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r>
              <a:rPr lang="fr-FR" sz="4000" b="1"/>
              <a:t>Conclusion</a:t>
            </a:r>
            <a:endParaRPr sz="4000"/>
          </a:p>
        </p:txBody>
      </p:sp>
      <p:sp>
        <p:nvSpPr>
          <p:cNvPr id="355" name="Google Shape;355;p27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fr-FR"/>
              <a:t>Conclusion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r>
              <a:rPr lang="fr-FR" sz="4000" b="1"/>
              <a:t>Sommaire</a:t>
            </a:r>
            <a:endParaRPr/>
          </a:p>
        </p:txBody>
      </p:sp>
      <p:sp>
        <p:nvSpPr>
          <p:cNvPr id="211" name="Google Shape;211;p3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285750" marR="0" lvl="0" indent="-193738" algn="l" rtl="0">
              <a:spcBef>
                <a:spcPts val="0"/>
              </a:spcBef>
              <a:spcAft>
                <a:spcPts val="0"/>
              </a:spcAft>
              <a:buSzPct val="115000"/>
              <a:buNone/>
            </a:pPr>
            <a:endParaRPr sz="1800" b="0" i="0" u="none" strike="noStrike">
              <a:solidFill>
                <a:schemeClr val="dk1"/>
              </a:solidFill>
            </a:endParaRPr>
          </a:p>
          <a:p>
            <a:pPr marL="285750" marR="0" lvl="0" indent="-285750" algn="l" rtl="0">
              <a:spcBef>
                <a:spcPts val="922"/>
              </a:spcBef>
              <a:spcAft>
                <a:spcPts val="0"/>
              </a:spcAft>
              <a:buSzPct val="115000"/>
              <a:buChar char="•"/>
            </a:pPr>
            <a:r>
              <a:rPr lang="fr-FR" sz="2300" b="1" i="0" u="none" strike="noStrike">
                <a:solidFill>
                  <a:schemeClr val="dk1"/>
                </a:solidFill>
              </a:rPr>
              <a:t>I – Introduction</a:t>
            </a:r>
            <a:endParaRPr/>
          </a:p>
          <a:p>
            <a:pPr marL="0" marR="0" lvl="0" indent="0" algn="l" rtl="0">
              <a:spcBef>
                <a:spcPts val="922"/>
              </a:spcBef>
              <a:spcAft>
                <a:spcPts val="0"/>
              </a:spcAft>
              <a:buSzPct val="115000"/>
              <a:buNone/>
            </a:pPr>
            <a:r>
              <a:rPr lang="fr-FR" sz="2300" b="1" i="0" u="none" strike="noStrike">
                <a:solidFill>
                  <a:schemeClr val="dk1"/>
                </a:solidFill>
              </a:rPr>
              <a:t>          - Enoncé / Définitions / Production envisagée / Objectifs. </a:t>
            </a:r>
            <a:endParaRPr/>
          </a:p>
          <a:p>
            <a:pPr marL="285750" marR="0" lvl="0" indent="-168179" algn="l" rtl="0">
              <a:spcBef>
                <a:spcPts val="922"/>
              </a:spcBef>
              <a:spcAft>
                <a:spcPts val="0"/>
              </a:spcAft>
              <a:buSzPct val="115000"/>
              <a:buNone/>
            </a:pPr>
            <a:endParaRPr sz="2300" b="1" i="0" u="none" strike="noStrike">
              <a:solidFill>
                <a:schemeClr val="dk1"/>
              </a:solidFill>
            </a:endParaRPr>
          </a:p>
          <a:p>
            <a:pPr marL="285750" marR="0" lvl="0" indent="-285750" algn="l" rtl="0">
              <a:spcBef>
                <a:spcPts val="922"/>
              </a:spcBef>
              <a:spcAft>
                <a:spcPts val="0"/>
              </a:spcAft>
              <a:buSzPct val="115000"/>
              <a:buChar char="•"/>
            </a:pPr>
            <a:r>
              <a:rPr lang="fr-FR" sz="2300" b="1" i="0" u="none" strike="noStrike">
                <a:solidFill>
                  <a:schemeClr val="dk1"/>
                </a:solidFill>
              </a:rPr>
              <a:t>II - Séquence pédagogique</a:t>
            </a:r>
            <a:endParaRPr/>
          </a:p>
          <a:p>
            <a:pPr marL="285750" marR="0" lvl="0" indent="-168179" algn="l" rtl="0">
              <a:spcBef>
                <a:spcPts val="922"/>
              </a:spcBef>
              <a:spcAft>
                <a:spcPts val="0"/>
              </a:spcAft>
              <a:buSzPct val="115000"/>
              <a:buNone/>
            </a:pPr>
            <a:endParaRPr sz="2300" b="1" i="0" u="none" strike="noStrike">
              <a:solidFill>
                <a:schemeClr val="dk1"/>
              </a:solidFill>
            </a:endParaRPr>
          </a:p>
          <a:p>
            <a:pPr marL="285750" marR="0" lvl="0" indent="-285750" algn="l" rtl="0">
              <a:spcBef>
                <a:spcPts val="922"/>
              </a:spcBef>
              <a:spcAft>
                <a:spcPts val="0"/>
              </a:spcAft>
              <a:buSzPct val="115000"/>
              <a:buChar char="•"/>
            </a:pPr>
            <a:r>
              <a:rPr lang="fr-FR" sz="2300" b="1" i="0" u="none" strike="noStrike">
                <a:solidFill>
                  <a:schemeClr val="dk1"/>
                </a:solidFill>
              </a:rPr>
              <a:t>III – Corpus de documents</a:t>
            </a:r>
            <a:endParaRPr/>
          </a:p>
          <a:p>
            <a:pPr marL="0" marR="0" lvl="0" indent="0" algn="l" rtl="0">
              <a:spcBef>
                <a:spcPts val="922"/>
              </a:spcBef>
              <a:spcAft>
                <a:spcPts val="0"/>
              </a:spcAft>
              <a:buSzPct val="115000"/>
              <a:buNone/>
            </a:pPr>
            <a:r>
              <a:rPr lang="fr-FR" sz="2300" b="1" i="0" u="none" strike="noStrike">
                <a:solidFill>
                  <a:schemeClr val="dk1"/>
                </a:solidFill>
              </a:rPr>
              <a:t>          - Bibliographie et analyse documentaire</a:t>
            </a:r>
            <a:endParaRPr/>
          </a:p>
          <a:p>
            <a:pPr marL="0" marR="0" lvl="0" indent="0" algn="l" rtl="0">
              <a:spcBef>
                <a:spcPts val="922"/>
              </a:spcBef>
              <a:spcAft>
                <a:spcPts val="0"/>
              </a:spcAft>
              <a:buSzPct val="115000"/>
              <a:buNone/>
            </a:pPr>
            <a:endParaRPr sz="2300" b="1" i="0" u="none" strike="noStrike">
              <a:solidFill>
                <a:schemeClr val="dk1"/>
              </a:solidFill>
            </a:endParaRPr>
          </a:p>
          <a:p>
            <a:pPr marL="285750" marR="0" lvl="0" indent="-285750" algn="l" rtl="0">
              <a:spcBef>
                <a:spcPts val="922"/>
              </a:spcBef>
              <a:spcAft>
                <a:spcPts val="0"/>
              </a:spcAft>
              <a:buSzPct val="115000"/>
              <a:buChar char="•"/>
            </a:pPr>
            <a:r>
              <a:rPr lang="fr-FR" sz="2300" b="1" i="0" u="none" strike="noStrike">
                <a:solidFill>
                  <a:schemeClr val="dk1"/>
                </a:solidFill>
              </a:rPr>
              <a:t>IV - Conclusion</a:t>
            </a:r>
            <a:endParaRPr/>
          </a:p>
          <a:p>
            <a:pPr marL="285750" lvl="0" indent="-163068" algn="l" rtl="0">
              <a:spcBef>
                <a:spcPts val="936"/>
              </a:spcBef>
              <a:spcAft>
                <a:spcPts val="0"/>
              </a:spcAft>
              <a:buSzPct val="1150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aramond"/>
              <a:buNone/>
            </a:pPr>
            <a:r>
              <a:rPr lang="fr-FR" sz="4000" b="1" i="0" u="none" strike="noStrike">
                <a:solidFill>
                  <a:srgbClr val="000000"/>
                </a:solidFill>
              </a:rPr>
              <a:t>Epreuve de mise en situation professionnelle - Capes de Documentation</a:t>
            </a:r>
            <a:br>
              <a:rPr lang="fr-FR" sz="1800" b="0" i="0" u="none" strike="noStrike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</a:br>
            <a:endParaRPr/>
          </a:p>
        </p:txBody>
      </p:sp>
      <p:sp>
        <p:nvSpPr>
          <p:cNvPr id="217" name="Google Shape;217;p4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fr-FR"/>
              <a:t>Enoncé du sujet.</a:t>
            </a:r>
            <a:endParaRPr/>
          </a:p>
          <a:p>
            <a:pPr marL="285750" lvl="0" indent="-110490" algn="ctr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/>
          </a:p>
          <a:p>
            <a:pPr marL="285750" lvl="0" indent="-285750" algn="ctr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fr-FR">
                <a:solidFill>
                  <a:srgbClr val="FFC000"/>
                </a:solidFill>
              </a:rPr>
              <a:t> </a:t>
            </a:r>
            <a:r>
              <a:rPr lang="fr-FR" b="1">
                <a:solidFill>
                  <a:srgbClr val="7030A0"/>
                </a:solidFill>
              </a:rPr>
              <a:t>Contexte et dispositifs </a:t>
            </a:r>
            <a:r>
              <a:rPr lang="fr-FR" b="1"/>
              <a:t>/ </a:t>
            </a:r>
            <a:r>
              <a:rPr lang="fr-FR" b="1">
                <a:solidFill>
                  <a:srgbClr val="0066B3"/>
                </a:solidFill>
              </a:rPr>
              <a:t>Niveau de classe</a:t>
            </a:r>
            <a:r>
              <a:rPr lang="fr-FR" b="1"/>
              <a:t> /  </a:t>
            </a:r>
            <a:r>
              <a:rPr lang="fr-FR" b="1">
                <a:solidFill>
                  <a:srgbClr val="CF3834"/>
                </a:solidFill>
              </a:rPr>
              <a:t>Acteurs et partenaires </a:t>
            </a:r>
            <a:r>
              <a:rPr lang="fr-FR" b="1">
                <a:solidFill>
                  <a:srgbClr val="000000"/>
                </a:solidFill>
              </a:rPr>
              <a:t>/ </a:t>
            </a:r>
            <a:r>
              <a:rPr lang="fr-FR" b="1">
                <a:solidFill>
                  <a:srgbClr val="684703"/>
                </a:solidFill>
              </a:rPr>
              <a:t>Thème de la séquence</a:t>
            </a:r>
            <a:r>
              <a:rPr lang="fr-FR" b="1">
                <a:solidFill>
                  <a:srgbClr val="000000"/>
                </a:solidFill>
              </a:rPr>
              <a:t> /</a:t>
            </a:r>
            <a:r>
              <a:rPr lang="fr-FR" b="1"/>
              <a:t> </a:t>
            </a:r>
            <a:r>
              <a:rPr lang="fr-FR" b="1">
                <a:solidFill>
                  <a:srgbClr val="00A65D"/>
                </a:solidFill>
              </a:rPr>
              <a:t>Mots-clefs</a:t>
            </a:r>
            <a:r>
              <a:rPr lang="fr-FR" b="1"/>
              <a:t>.</a:t>
            </a:r>
            <a:endParaRPr/>
          </a:p>
          <a:p>
            <a:pPr marL="0" lvl="0" indent="0" algn="ctr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/>
          </a:p>
          <a:p>
            <a:pPr marL="285750" lvl="0" indent="-11049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r>
              <a:rPr lang="fr-FR" sz="4000" b="1"/>
              <a:t>Eléments de définition</a:t>
            </a:r>
            <a:endParaRPr/>
          </a:p>
        </p:txBody>
      </p:sp>
      <p:sp>
        <p:nvSpPr>
          <p:cNvPr id="223" name="Google Shape;223;p5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fr-FR">
                <a:solidFill>
                  <a:srgbClr val="000000"/>
                </a:solidFill>
              </a:rPr>
              <a:t>- </a:t>
            </a:r>
            <a:r>
              <a:rPr lang="fr-FR" u="sng">
                <a:solidFill>
                  <a:srgbClr val="000000"/>
                </a:solidFill>
              </a:rPr>
              <a:t>Terme à définir</a:t>
            </a:r>
            <a:r>
              <a:rPr lang="fr-FR">
                <a:solidFill>
                  <a:srgbClr val="000000"/>
                </a:solidFill>
              </a:rPr>
              <a:t> : (</a:t>
            </a:r>
            <a:r>
              <a:rPr lang="fr-FR" i="1">
                <a:solidFill>
                  <a:srgbClr val="000000"/>
                </a:solidFill>
              </a:rPr>
              <a:t>Indication de la source de la définition</a:t>
            </a:r>
            <a:r>
              <a:rPr lang="fr-FR">
                <a:solidFill>
                  <a:srgbClr val="000000"/>
                </a:solidFill>
              </a:rPr>
              <a:t>) .</a:t>
            </a:r>
            <a:endParaRPr/>
          </a:p>
          <a:p>
            <a:pPr marL="285750" lvl="0" indent="-11049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>
              <a:solidFill>
                <a:srgbClr val="000000"/>
              </a:solidFill>
            </a:endParaRPr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fr-FR">
                <a:solidFill>
                  <a:srgbClr val="000000"/>
                </a:solidFill>
              </a:rPr>
              <a:t>- Idem si d’autres termes.</a:t>
            </a:r>
            <a:endParaRPr/>
          </a:p>
          <a:p>
            <a:pPr marL="285750" lvl="0" indent="-11049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r>
              <a:rPr lang="fr-FR" sz="4000" b="1"/>
              <a:t>Production finale envisagée</a:t>
            </a:r>
            <a:endParaRPr/>
          </a:p>
        </p:txBody>
      </p:sp>
      <p:sp>
        <p:nvSpPr>
          <p:cNvPr id="229" name="Google Shape;229;p6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fr-FR"/>
              <a:t>- Description de la production envisagée (Mise en œuvre, forme et restitution).  </a:t>
            </a:r>
            <a:endParaRPr/>
          </a:p>
          <a:p>
            <a:pPr marL="285750" lvl="0" indent="-11049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r>
              <a:rPr lang="fr-FR" sz="4000" b="1"/>
              <a:t>Objectifs disciplinaires</a:t>
            </a:r>
            <a:endParaRPr/>
          </a:p>
        </p:txBody>
      </p:sp>
      <p:sp>
        <p:nvSpPr>
          <p:cNvPr id="235" name="Google Shape;235;p7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fr-FR"/>
              <a:t>Programmes scolaires par discipline : Sélection d’une partie pertinente du programme, et des compétences visées. (+ éventuellement des attendus de fin de cycle, de fin d’année, et les progressions) .  </a:t>
            </a:r>
            <a:endParaRPr/>
          </a:p>
          <a:p>
            <a:pPr marL="285750" lvl="0" indent="-11049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8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Garamond"/>
              <a:buNone/>
            </a:pPr>
            <a:r>
              <a:rPr lang="fr-FR" sz="4000" b="1">
                <a:solidFill>
                  <a:srgbClr val="000000"/>
                </a:solidFill>
              </a:rPr>
              <a:t>Objectifs info-documentaires</a:t>
            </a:r>
            <a:endParaRPr/>
          </a:p>
        </p:txBody>
      </p:sp>
      <p:sp>
        <p:nvSpPr>
          <p:cNvPr id="241" name="Google Shape;241;p8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fr-FR"/>
              <a:t>Objectifs tirés des programmes, du socle commun, du Pacifi, des référentiels professionnels, du BO du MENJS</a:t>
            </a:r>
            <a:r>
              <a:rPr lang="fr-FR" sz="1800"/>
              <a:t>.</a:t>
            </a:r>
            <a:endParaRPr/>
          </a:p>
          <a:p>
            <a:pPr marL="285750" lvl="0" indent="-11049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9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Garamond"/>
              <a:buNone/>
            </a:pPr>
            <a:r>
              <a:rPr lang="fr-FR" sz="4000" b="1">
                <a:solidFill>
                  <a:srgbClr val="000000"/>
                </a:solidFill>
              </a:rPr>
              <a:t>Objectifs transversaux</a:t>
            </a:r>
            <a:endParaRPr/>
          </a:p>
        </p:txBody>
      </p:sp>
      <p:sp>
        <p:nvSpPr>
          <p:cNvPr id="247" name="Google Shape;247;p9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fr-FR"/>
              <a:t>Objectifs tirés du socle commun.</a:t>
            </a:r>
            <a:endParaRPr/>
          </a:p>
          <a:p>
            <a:pPr marL="285750" lvl="0" indent="-11049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ganique">
  <a:themeElements>
    <a:clrScheme name="Organique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401</Words>
  <Application>Microsoft Office PowerPoint</Application>
  <PresentationFormat>Grand écran</PresentationFormat>
  <Paragraphs>145</Paragraphs>
  <Slides>27</Slides>
  <Notes>27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2" baseType="lpstr">
      <vt:lpstr>Arial</vt:lpstr>
      <vt:lpstr>Hind</vt:lpstr>
      <vt:lpstr>Garamond</vt:lpstr>
      <vt:lpstr>Calibri</vt:lpstr>
      <vt:lpstr>Organique</vt:lpstr>
      <vt:lpstr> Capes de documentation Epreuve de mise en situation professionnelle                                           </vt:lpstr>
      <vt:lpstr>Problématique</vt:lpstr>
      <vt:lpstr>Sommaire</vt:lpstr>
      <vt:lpstr>Epreuve de mise en situation professionnelle - Capes de Documentation </vt:lpstr>
      <vt:lpstr>Eléments de définition</vt:lpstr>
      <vt:lpstr>Production finale envisagée</vt:lpstr>
      <vt:lpstr>Objectifs disciplinaires</vt:lpstr>
      <vt:lpstr>Objectifs info-documentaires</vt:lpstr>
      <vt:lpstr>Objectifs transversaux</vt:lpstr>
      <vt:lpstr>Séance 1</vt:lpstr>
      <vt:lpstr>Séance 2</vt:lpstr>
      <vt:lpstr>Séance 3</vt:lpstr>
      <vt:lpstr>Séance 4</vt:lpstr>
      <vt:lpstr>Séance 5</vt:lpstr>
      <vt:lpstr>Séance 6</vt:lpstr>
      <vt:lpstr>Séance 7</vt:lpstr>
      <vt:lpstr>Evaluation</vt:lpstr>
      <vt:lpstr>Corpus de documents</vt:lpstr>
      <vt:lpstr>Stratégie de recherche</vt:lpstr>
      <vt:lpstr>Bibliographie</vt:lpstr>
      <vt:lpstr>Bibliographie</vt:lpstr>
      <vt:lpstr>Analyse documentaire</vt:lpstr>
      <vt:lpstr>Analyse documentaire 1</vt:lpstr>
      <vt:lpstr>Analyse documentaire 1</vt:lpstr>
      <vt:lpstr>Analyse documentaire 2</vt:lpstr>
      <vt:lpstr>Analyse documentaire 2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Capes de documentation Epreuve de mise en situation professionnelle                                           </dc:title>
  <dc:creator>victor amélineau</dc:creator>
  <cp:lastModifiedBy>Sylvain BERARD</cp:lastModifiedBy>
  <cp:revision>1</cp:revision>
  <dcterms:created xsi:type="dcterms:W3CDTF">2021-05-31T05:40:21Z</dcterms:created>
  <dcterms:modified xsi:type="dcterms:W3CDTF">2021-06-06T19:30:19Z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