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65" r:id="rId3"/>
    <p:sldId id="257" r:id="rId4"/>
    <p:sldId id="291" r:id="rId5"/>
    <p:sldId id="290" r:id="rId6"/>
    <p:sldId id="278" r:id="rId7"/>
    <p:sldId id="258" r:id="rId8"/>
    <p:sldId id="259" r:id="rId9"/>
    <p:sldId id="260" r:id="rId10"/>
    <p:sldId id="292" r:id="rId11"/>
    <p:sldId id="274" r:id="rId12"/>
    <p:sldId id="293" r:id="rId13"/>
    <p:sldId id="294" r:id="rId14"/>
    <p:sldId id="295" r:id="rId15"/>
    <p:sldId id="261" r:id="rId16"/>
    <p:sldId id="276" r:id="rId17"/>
    <p:sldId id="288" r:id="rId18"/>
    <p:sldId id="277" r:id="rId19"/>
    <p:sldId id="281" r:id="rId20"/>
    <p:sldId id="296" r:id="rId21"/>
    <p:sldId id="283" r:id="rId22"/>
    <p:sldId id="285" r:id="rId23"/>
    <p:sldId id="286" r:id="rId24"/>
    <p:sldId id="297" r:id="rId25"/>
    <p:sldId id="298" r:id="rId26"/>
    <p:sldId id="284" r:id="rId27"/>
    <p:sldId id="289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9DB"/>
    <a:srgbClr val="F3F1DB"/>
    <a:srgbClr val="DBF3EF"/>
    <a:srgbClr val="DBEBF3"/>
    <a:srgbClr val="F8F5F3"/>
    <a:srgbClr val="F3F1EF"/>
    <a:srgbClr val="F3F3F3"/>
    <a:srgbClr val="F3EFE9"/>
    <a:srgbClr val="F3E4D1"/>
    <a:srgbClr val="F3E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/>
    <p:restoredTop sz="76803"/>
  </p:normalViewPr>
  <p:slideViewPr>
    <p:cSldViewPr snapToGrid="0" snapToObjects="1">
      <p:cViewPr>
        <p:scale>
          <a:sx n="130" d="100"/>
          <a:sy n="130" d="100"/>
        </p:scale>
        <p:origin x="624" y="-1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10F8216-DE87-D347-830A-4B41C9F888B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839E6C-369C-A148-AD04-14E30A45839B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275F1AD-56CD-7C43-85C5-DDDB250F3CF9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5CCF5E63-A51C-2C4A-8D43-0D6A19B3B9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ADBD8F05-C666-0A44-9C7A-27A7F59DCF06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F3A11E-D2AE-8547-8552-91A52C0A29D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20D566-0A57-A346-B2A1-C56E457A82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7EE214A-12D3-354B-8AF3-08663EE8793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831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10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162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923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    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776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488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    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036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588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Bilan </a:t>
            </a:r>
            <a:r>
              <a:rPr lang="fr-FR" b="0" dirty="0"/>
              <a:t>du projet</a:t>
            </a:r>
            <a:r>
              <a:rPr lang="fr-FR" b="1" dirty="0"/>
              <a:t>, critères de vigilance.</a:t>
            </a:r>
            <a:br>
              <a:rPr lang="fr-FR" dirty="0"/>
            </a:br>
            <a:r>
              <a:rPr lang="fr-FR" b="1" dirty="0"/>
              <a:t>renouveler</a:t>
            </a:r>
            <a:r>
              <a:rPr lang="fr-FR" dirty="0"/>
              <a:t> l’expérience, l’</a:t>
            </a:r>
            <a:r>
              <a:rPr lang="fr-FR" b="1" dirty="0"/>
              <a:t>élargir</a:t>
            </a:r>
            <a:r>
              <a:rPr lang="fr-FR" dirty="0"/>
              <a:t> ou l’intégrer dans une </a:t>
            </a:r>
            <a:r>
              <a:rPr lang="fr-FR" b="1" dirty="0"/>
              <a:t>progression info-documentaire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668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Présenter une problématique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63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Description de l’idée proposée sans reprendre les éléments du sujet. Cela doit être synthétique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5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3 derniers objectifs doivent citer les programmes (ne pas oublier les guillemets et/ou la source) = Objectifs de conformation</a:t>
            </a:r>
            <a:br>
              <a:rPr lang="fr-FR" dirty="0"/>
            </a:br>
            <a:r>
              <a:rPr lang="fr-FR" dirty="0"/>
              <a:t>Toujours penser à la réflexivité des élèves.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725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367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962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266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616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7EE214A-12D3-354B-8AF3-08663EE8793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67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B8024E-AA5A-744A-B12A-017272A4A64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689B82-8C15-EF4C-A7B1-C7EBB0DACD0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339E0A-4E48-0145-9CCE-38AFB3C2A8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EDB07A-299E-2942-B10B-100A1A426C74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F7F064-00DA-074F-A420-D3375AF146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A0844F-100B-9042-AD52-E7147C859E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677B50-E3B4-D24C-80A3-95D7AEAD5DA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14637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C42794-713F-F14C-9752-180CBF48B96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B85E06-8D20-B640-BAAD-4CB0E5105FA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A69D0F-8046-9646-B585-3702195A2A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EF51F4-7D69-1E49-B260-1A735669A608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2FAA6-BF50-3940-AE0D-6B3E0AAE04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BE6ED6-F99D-AE4C-86CE-629457F1ED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D9B59A-3C0B-2343-B8B3-5259BBB806D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09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2D03502-340A-284F-9AFB-77C97DD7390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5F9F25-E7E1-C64A-AFB3-6E60D5FB422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6BF751-E69C-8940-88B4-3542B40ED8A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62D0B1-BBC0-5247-A6AB-0829503F2A3C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6CD7A-1975-584A-830B-FCCB66192C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09C077-531E-E847-AD8C-29F2B40713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A893CE-E72E-E240-B7E7-8A6D509747D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45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389185-4E6A-3543-AD2A-FBA54BE0096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D974D4-44EB-E54F-BCC5-BE11C149DFF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006165-7502-C04F-88F9-BD1589EAC0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C2843E-6CB9-DF42-A9FC-B870B907591F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A04E09-5BA6-0444-A605-AE792852A44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6AEE94-5FCC-9A49-ACF6-8E93D58A25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1D61EC-0A4B-B74E-9523-65291E53025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20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03788-65A1-C244-B036-93478E5743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5E1A1A-286C-474A-9105-0642B07D00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DAD229-7B98-3F48-BABE-870C198E60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A40EAD-F2CB-1642-9010-132E2CBD91E6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81EE1E-B2F5-6844-BBCC-6FBFCA70D6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B4326B-315A-8A4B-AAA0-B9D1A2E249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9D9C2A-85BF-E34A-A66E-596E6D1F692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37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35C223-FDD9-EE40-A977-786907C5769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83EA00-1939-7D45-B752-74B3C056F1D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4E5F27-B6E4-4043-BC70-71969781F1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FDDC33-8CAD-3A41-BB99-18EF4005FB1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1DC9FE-66F5-F04E-BC96-10A52BB94F0C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8481AF-0B3F-A64E-B212-AF6242FD60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A5AC8E-BA27-944B-B9FE-84CBC6D8EE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2A303B-5F81-E744-9D88-3D85B8E6DD2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9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A8303A-B575-0C4E-9E8A-F990A0ABE1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1FCCA2-792D-5145-A153-9AD613883B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52F2C6-EA33-C848-80D9-0934804889E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E300099-54EE-5C48-98FC-8F387C4DB45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F7815DF-70B3-5243-AA03-0B13C7327E4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E0AE0DC-40CA-F04E-B248-9495A5C0B66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8D7028-AD52-0045-8CEB-38A3C1532313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71A758-19DA-B449-AD44-28051AF9F8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F44AC5-F45C-774E-AE6C-68B44E168B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F5757C-77E3-DE47-9EE5-C35CB8DF1D8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96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3EAA2F-360C-7F43-8305-CE81683D4E0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E149C7-02B8-D248-99AF-E23571FB13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FB617F-39B0-FB4D-92AD-BDE9A81A5BC0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1AAC21-F4F0-AF4A-9DC4-8B166EA819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947F62-966F-B944-BDFD-F2FAED1355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27ABFC-D9D2-1F44-BC71-3846D65D6A3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60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9D58928-0F91-C446-99C4-7A7641240D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6DC678-9A71-5842-B0C5-6370D997E857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B35413-DCEF-4B42-BFF7-97AE159805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E17441-73DA-A44C-913B-3CC91272CD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41EC32-B927-7249-9F6C-EE667DF66AE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20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22166-C1B2-D347-992B-A14600C184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7E0E90-480D-DE4A-9051-EE870BF25B7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CC202B-09FA-0341-8AE3-6B37738AB26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10AA-BD49-A845-9880-809119F330C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699C20-7FA0-9142-9F45-5B167F8E40DB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33D218-B390-1348-97C1-C4FEDC0B8E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845F0E-D5FB-6E45-8C92-4275FE5481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EB6859-9224-E14F-BF5E-B2B19413FA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63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1A2655-CE41-6F46-8375-95C2B17DC8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EA72A7-F020-B348-A6F8-437D445D859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3D8143-3550-3F4D-91C2-0B85368DE80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C2F611-4B7E-AF4F-9478-CEE2AF21B1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433FBC-A9D3-994A-945A-DE4969A93CA8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3F33D4-76D8-8D40-8A2A-FFBC8F84C7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FD12BC-EB47-494E-B41B-DDB5D56D35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E86D3C-EF06-6144-882A-E49B633B2E2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04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75407B4-7645-9C45-B489-935B9CA1B5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5208CC-F832-CB47-ACC4-65E568831F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305303-D136-0E41-918B-4F5509F5DAE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09E655C-0C34-A544-8994-8BD22A2E4EFB}" type="datetime1">
              <a:rPr lang="fr-FR"/>
              <a:pPr lvl="0"/>
              <a:t>06/06/2021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C7DF0-E4DB-114C-8C0E-EC818106FB8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C10B5B-2ABE-6F49-B183-83F6989246A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9F668C3-EA7B-1543-AEA5-BFF4E9BDD965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3E9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9B4AC938-BA9D-9044-BCAD-2744922DED6C}"/>
              </a:ext>
            </a:extLst>
          </p:cNvPr>
          <p:cNvSpPr txBox="1"/>
          <p:nvPr/>
        </p:nvSpPr>
        <p:spPr>
          <a:xfrm>
            <a:off x="1049983" y="4523143"/>
            <a:ext cx="257955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</a:rPr>
              <a:t>PRENOM NOM, LE </a:t>
            </a:r>
            <a:r>
              <a:rPr lang="fr-FR" dirty="0">
                <a:solidFill>
                  <a:srgbClr val="000000"/>
                </a:solidFill>
                <a:latin typeface="+mj-lt"/>
              </a:rPr>
              <a:t>[DATE]</a:t>
            </a: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+mj-lt"/>
            </a:endParaRPr>
          </a:p>
        </p:txBody>
      </p:sp>
      <p:sp>
        <p:nvSpPr>
          <p:cNvPr id="4" name="ZoneTexte 4">
            <a:extLst>
              <a:ext uri="{FF2B5EF4-FFF2-40B4-BE49-F238E27FC236}">
                <a16:creationId xmlns:a16="http://schemas.microsoft.com/office/drawing/2014/main" id="{312CE941-27B1-FA45-B0A0-30A90981CB28}"/>
              </a:ext>
            </a:extLst>
          </p:cNvPr>
          <p:cNvSpPr txBox="1"/>
          <p:nvPr/>
        </p:nvSpPr>
        <p:spPr>
          <a:xfrm>
            <a:off x="1049983" y="2262592"/>
            <a:ext cx="6629315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CAPES EXTERNE DE DOCUMENTATION</a:t>
            </a:r>
          </a:p>
        </p:txBody>
      </p:sp>
      <p:sp>
        <p:nvSpPr>
          <p:cNvPr id="8" name="ZoneTexte 4">
            <a:extLst>
              <a:ext uri="{FF2B5EF4-FFF2-40B4-BE49-F238E27FC236}">
                <a16:creationId xmlns:a16="http://schemas.microsoft.com/office/drawing/2014/main" id="{C42293C9-9CF5-8F45-BE3C-71F4B858CA8B}"/>
              </a:ext>
            </a:extLst>
          </p:cNvPr>
          <p:cNvSpPr txBox="1"/>
          <p:nvPr/>
        </p:nvSpPr>
        <p:spPr>
          <a:xfrm>
            <a:off x="1049983" y="2773479"/>
            <a:ext cx="7167347" cy="156966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800" b="1" spc="-150" dirty="0">
                <a:solidFill>
                  <a:srgbClr val="000000"/>
                </a:solidFill>
                <a:latin typeface="Calibri"/>
              </a:rPr>
              <a:t>Épreuve de mise en situation 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800" b="1" spc="-150" dirty="0">
                <a:solidFill>
                  <a:srgbClr val="000000"/>
                </a:solidFill>
                <a:latin typeface="Calibri"/>
              </a:rPr>
              <a:t>professionnelle</a:t>
            </a:r>
            <a:endParaRPr lang="fr-FR" sz="4800" b="1" i="0" u="none" strike="noStrike" kern="1200" cap="none" spc="-15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904664C-AF37-6C4A-A588-6E884FF4AECA}"/>
              </a:ext>
            </a:extLst>
          </p:cNvPr>
          <p:cNvCxnSpPr>
            <a:cxnSpLocks/>
          </p:cNvCxnSpPr>
          <p:nvPr/>
        </p:nvCxnSpPr>
        <p:spPr>
          <a:xfrm>
            <a:off x="1183170" y="4426263"/>
            <a:ext cx="98256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E6FB0888-47C0-274A-89C5-90094DB9667C}"/>
              </a:ext>
            </a:extLst>
          </p:cNvPr>
          <p:cNvCxnSpPr>
            <a:cxnSpLocks/>
          </p:cNvCxnSpPr>
          <p:nvPr/>
        </p:nvCxnSpPr>
        <p:spPr>
          <a:xfrm>
            <a:off x="1183170" y="2181827"/>
            <a:ext cx="982566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7160032-F63E-4240-B7B4-7B15B42843C3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1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4A808C47-E17E-A74B-85ED-57E61B3AC99E}"/>
              </a:ext>
            </a:extLst>
          </p:cNvPr>
          <p:cNvSpPr txBox="1">
            <a:spLocks/>
          </p:cNvSpPr>
          <p:nvPr/>
        </p:nvSpPr>
        <p:spPr>
          <a:xfrm>
            <a:off x="1049983" y="5067597"/>
            <a:ext cx="4571448" cy="37042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Corriger nom et date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4B0046C-84A4-E548-B069-ED7442C175FA}"/>
              </a:ext>
            </a:extLst>
          </p:cNvPr>
          <p:cNvSpPr txBox="1"/>
          <p:nvPr/>
        </p:nvSpPr>
        <p:spPr>
          <a:xfrm>
            <a:off x="1183170" y="1118832"/>
            <a:ext cx="4887556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Situation dans l’espace-temps scolaire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41620A5-7A21-C942-8D04-52936AFC8CD9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F57D3C5-BCA7-E94B-9D7C-BB082AECDD6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9C53173D-FE87-0648-A4E8-3476B38B502A}"/>
              </a:ext>
            </a:extLst>
          </p:cNvPr>
          <p:cNvSpPr txBox="1"/>
          <p:nvPr/>
        </p:nvSpPr>
        <p:spPr>
          <a:xfrm>
            <a:off x="1183170" y="698208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15B0948-0D50-9840-BAEC-F379BFB38FC0}"/>
              </a:ext>
            </a:extLst>
          </p:cNvPr>
          <p:cNvSpPr txBox="1">
            <a:spLocks/>
          </p:cNvSpPr>
          <p:nvPr/>
        </p:nvSpPr>
        <p:spPr>
          <a:xfrm>
            <a:off x="1176209" y="1982397"/>
            <a:ext cx="7920000" cy="369440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Prérequis :</a:t>
            </a:r>
            <a:r>
              <a:rPr lang="fr-FR" sz="1800" b="1" dirty="0">
                <a:latin typeface="+mn-lt"/>
              </a:rPr>
              <a:t> </a:t>
            </a:r>
            <a:br>
              <a:rPr lang="fr-FR" sz="1800" b="1" dirty="0">
                <a:latin typeface="+mn-lt"/>
              </a:rPr>
            </a:br>
            <a:r>
              <a:rPr lang="fr-FR" sz="1800" dirty="0">
                <a:latin typeface="+mj-lt"/>
              </a:rPr>
              <a:t>élément 1</a:t>
            </a:r>
          </a:p>
          <a:p>
            <a:pPr algn="l">
              <a:lnSpc>
                <a:spcPct val="100000"/>
              </a:lnSpc>
            </a:pPr>
            <a:r>
              <a:rPr lang="fr-FR" sz="1800" dirty="0">
                <a:latin typeface="+mj-lt"/>
              </a:rPr>
              <a:t>élément 2</a:t>
            </a:r>
          </a:p>
          <a:p>
            <a:pPr algn="l">
              <a:lnSpc>
                <a:spcPct val="100000"/>
              </a:lnSpc>
            </a:pPr>
            <a:endParaRPr lang="fr-FR" sz="1800" dirty="0">
              <a:latin typeface="+mj-lt"/>
            </a:endParaRPr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Articulations disciplinaires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Ce qu’il y a avant, ce qu’il y a après. Ce qu’il y a en parallèle.</a:t>
            </a:r>
            <a:endParaRPr lang="fr-FR" sz="1800" dirty="0">
              <a:latin typeface="+mj-lt"/>
            </a:endParaRPr>
          </a:p>
          <a:p>
            <a:pPr algn="l">
              <a:lnSpc>
                <a:spcPct val="100000"/>
              </a:lnSpc>
            </a:pPr>
            <a:endParaRPr lang="fr-FR" sz="1800" b="1" u="sng" dirty="0">
              <a:latin typeface="+mj-lt"/>
            </a:endParaRPr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Situation temporelle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Placement au niveau de l’année</a:t>
            </a:r>
          </a:p>
          <a:p>
            <a:pPr algn="l">
              <a:lnSpc>
                <a:spcPct val="100000"/>
              </a:lnSpc>
            </a:pPr>
            <a:endParaRPr lang="fr-FR" sz="1800" dirty="0"/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Espaces de travail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Salles, lieux.</a:t>
            </a:r>
          </a:p>
          <a:p>
            <a:pPr algn="l">
              <a:lnSpc>
                <a:spcPct val="100000"/>
              </a:lnSpc>
            </a:pPr>
            <a:endParaRPr lang="fr-FR" sz="1800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8408C226-FA16-4749-9C58-50741E1B0F1E}"/>
              </a:ext>
            </a:extLst>
          </p:cNvPr>
          <p:cNvSpPr txBox="1">
            <a:spLocks/>
          </p:cNvSpPr>
          <p:nvPr/>
        </p:nvSpPr>
        <p:spPr>
          <a:xfrm>
            <a:off x="6899695" y="936207"/>
            <a:ext cx="4571448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Pas nécessaire, l’évoquer dans la conclusion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Espace réservé du numéro de diapositive 8">
            <a:extLst>
              <a:ext uri="{FF2B5EF4-FFF2-40B4-BE49-F238E27FC236}">
                <a16:creationId xmlns:a16="http://schemas.microsoft.com/office/drawing/2014/main" id="{A87366D9-EDFA-44DA-AA10-3BD36609F0C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10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6473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6">
            <a:extLst>
              <a:ext uri="{FF2B5EF4-FFF2-40B4-BE49-F238E27FC236}">
                <a16:creationId xmlns:a16="http://schemas.microsoft.com/office/drawing/2014/main" id="{7227BD0F-734B-D24F-B764-A0A1399B9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000812"/>
              </p:ext>
            </p:extLst>
          </p:nvPr>
        </p:nvGraphicFramePr>
        <p:xfrm>
          <a:off x="336000" y="2436133"/>
          <a:ext cx="11519999" cy="414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686">
                  <a:extLst>
                    <a:ext uri="{9D8B030D-6E8A-4147-A177-3AD203B41FA5}">
                      <a16:colId xmlns:a16="http://schemas.microsoft.com/office/drawing/2014/main" val="365228130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724004965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877716167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1152550969"/>
                    </a:ext>
                  </a:extLst>
                </a:gridCol>
                <a:gridCol w="1634313">
                  <a:extLst>
                    <a:ext uri="{9D8B030D-6E8A-4147-A177-3AD203B41FA5}">
                      <a16:colId xmlns:a16="http://schemas.microsoft.com/office/drawing/2014/main" val="2041015798"/>
                    </a:ext>
                  </a:extLst>
                </a:gridCol>
              </a:tblGrid>
              <a:tr h="500858">
                <a:tc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Espace-Temps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Activités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Documents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Matériels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51453"/>
                  </a:ext>
                </a:extLst>
              </a:tr>
              <a:tr h="1819571">
                <a:tc rowSpan="2"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1 heure, 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en médiathèque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Prof. </a:t>
                      </a:r>
                      <a:r>
                        <a:rPr lang="fr-FR" sz="1200" b="1" dirty="0"/>
                        <a:t>Discipline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Prof. Documentaliste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1 (Prof. Disc)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Présentation du Document 1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2 (Prof. Doc)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3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fr-FR" sz="1400" dirty="0"/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400" i="1" dirty="0"/>
                        <a:t>Production attendue / travail demandé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Documents :</a:t>
                      </a:r>
                    </a:p>
                    <a:p>
                      <a:pPr lvl="0"/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31120"/>
                  </a:ext>
                </a:extLst>
              </a:tr>
              <a:tr h="18195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Matériel :</a:t>
                      </a:r>
                    </a:p>
                    <a:p>
                      <a:pPr lvl="0"/>
                      <a:r>
                        <a:rPr lang="fr-FR" sz="1200" dirty="0"/>
                        <a:t>TBI,</a:t>
                      </a:r>
                    </a:p>
                    <a:p>
                      <a:pPr lvl="0"/>
                      <a:r>
                        <a:rPr lang="fr-FR" sz="1200" dirty="0"/>
                        <a:t>Postes informatiques</a:t>
                      </a:r>
                    </a:p>
                    <a:p>
                      <a:pPr lvl="0"/>
                      <a:endParaRPr lang="fr-FR" sz="1200" b="1" u="sn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60643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9018481" y="333079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t>11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430319" y="837040"/>
            <a:ext cx="304891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Description des séances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430319" y="1270380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430319" y="763390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430319" y="416416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4591B4D-3D5E-4948-AB2E-3F1C3808C1A9}"/>
              </a:ext>
            </a:extLst>
          </p:cNvPr>
          <p:cNvSpPr txBox="1"/>
          <p:nvPr/>
        </p:nvSpPr>
        <p:spPr>
          <a:xfrm>
            <a:off x="336001" y="1472017"/>
            <a:ext cx="11520000" cy="8960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fr-FR" sz="1400" b="1" dirty="0"/>
              <a:t>Volume horaire : </a:t>
            </a:r>
            <a:r>
              <a:rPr lang="fr-FR" sz="1400" dirty="0"/>
              <a:t>X</a:t>
            </a:r>
            <a:r>
              <a:rPr lang="fr-FR" sz="1400" b="1" dirty="0"/>
              <a:t> </a:t>
            </a:r>
            <a:r>
              <a:rPr lang="fr-FR" sz="1400" dirty="0"/>
              <a:t>heures réparties sur Y séances</a:t>
            </a:r>
            <a:endParaRPr lang="fr-FR" sz="1400" b="1" dirty="0"/>
          </a:p>
          <a:p>
            <a:r>
              <a:rPr lang="fr-FR" sz="1400" b="1" dirty="0"/>
              <a:t>Objectif pédagogique : </a:t>
            </a:r>
            <a:r>
              <a:rPr lang="fr-FR" sz="1400" dirty="0"/>
              <a:t>Décrire ici le ou les objectifs de la séance. Que cherche-t-on à faire par ces activités ? Où en est-on dans la progression de la séquence ?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232119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6">
            <a:extLst>
              <a:ext uri="{FF2B5EF4-FFF2-40B4-BE49-F238E27FC236}">
                <a16:creationId xmlns:a16="http://schemas.microsoft.com/office/drawing/2014/main" id="{7227BD0F-734B-D24F-B764-A0A1399B9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413882"/>
              </p:ext>
            </p:extLst>
          </p:nvPr>
        </p:nvGraphicFramePr>
        <p:xfrm>
          <a:off x="336000" y="2436133"/>
          <a:ext cx="11519999" cy="414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686">
                  <a:extLst>
                    <a:ext uri="{9D8B030D-6E8A-4147-A177-3AD203B41FA5}">
                      <a16:colId xmlns:a16="http://schemas.microsoft.com/office/drawing/2014/main" val="365228130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724004965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877716167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1152550969"/>
                    </a:ext>
                  </a:extLst>
                </a:gridCol>
                <a:gridCol w="1634313">
                  <a:extLst>
                    <a:ext uri="{9D8B030D-6E8A-4147-A177-3AD203B41FA5}">
                      <a16:colId xmlns:a16="http://schemas.microsoft.com/office/drawing/2014/main" val="2041015798"/>
                    </a:ext>
                  </a:extLst>
                </a:gridCol>
              </a:tblGrid>
              <a:tr h="500858">
                <a:tc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Espace-Temps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Activités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Documents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Matériels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51453"/>
                  </a:ext>
                </a:extLst>
              </a:tr>
              <a:tr h="1819571">
                <a:tc rowSpan="2"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2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1 heure, 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en médiathèque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Prof. </a:t>
                      </a:r>
                      <a:r>
                        <a:rPr lang="fr-FR" sz="1200" b="1" dirty="0"/>
                        <a:t>Discipline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Prof. Documentaliste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1 (Prof. Disc)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Présentation du Document 1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2 (Prof. Doc)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3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fr-FR" sz="1400" dirty="0"/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400" i="1" dirty="0"/>
                        <a:t>Production attendue / travail demandé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Documents :</a:t>
                      </a:r>
                    </a:p>
                    <a:p>
                      <a:pPr lvl="0"/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31120"/>
                  </a:ext>
                </a:extLst>
              </a:tr>
              <a:tr h="18195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Matériel :</a:t>
                      </a:r>
                    </a:p>
                    <a:p>
                      <a:pPr lvl="0"/>
                      <a:r>
                        <a:rPr lang="fr-FR" sz="1200" dirty="0"/>
                        <a:t>TBI,</a:t>
                      </a:r>
                    </a:p>
                    <a:p>
                      <a:pPr lvl="0"/>
                      <a:r>
                        <a:rPr lang="fr-FR" sz="1200" dirty="0"/>
                        <a:t>Postes informatiques</a:t>
                      </a:r>
                    </a:p>
                    <a:p>
                      <a:pPr lvl="0"/>
                      <a:endParaRPr lang="fr-FR" sz="1200" b="1" u="sn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60643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9018481" y="333079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t>12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430319" y="837040"/>
            <a:ext cx="304891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Description des séances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430319" y="1270380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430319" y="763390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430319" y="416416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4591B4D-3D5E-4948-AB2E-3F1C3808C1A9}"/>
              </a:ext>
            </a:extLst>
          </p:cNvPr>
          <p:cNvSpPr txBox="1"/>
          <p:nvPr/>
        </p:nvSpPr>
        <p:spPr>
          <a:xfrm>
            <a:off x="336001" y="1472017"/>
            <a:ext cx="11520000" cy="8960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fr-FR" sz="1400" b="1" dirty="0"/>
              <a:t>Objectif pédagogique : </a:t>
            </a:r>
            <a:r>
              <a:rPr lang="fr-FR" sz="1400" dirty="0"/>
              <a:t>Décrire ici le ou les objectifs de la séance. Que cherche-t-on à faire par ces activités ? Où en est-on dans la progression de la séquence ?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496175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6">
            <a:extLst>
              <a:ext uri="{FF2B5EF4-FFF2-40B4-BE49-F238E27FC236}">
                <a16:creationId xmlns:a16="http://schemas.microsoft.com/office/drawing/2014/main" id="{7227BD0F-734B-D24F-B764-A0A1399B9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835321"/>
              </p:ext>
            </p:extLst>
          </p:nvPr>
        </p:nvGraphicFramePr>
        <p:xfrm>
          <a:off x="336000" y="2436133"/>
          <a:ext cx="11519999" cy="414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686">
                  <a:extLst>
                    <a:ext uri="{9D8B030D-6E8A-4147-A177-3AD203B41FA5}">
                      <a16:colId xmlns:a16="http://schemas.microsoft.com/office/drawing/2014/main" val="365228130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724004965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877716167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1152550969"/>
                    </a:ext>
                  </a:extLst>
                </a:gridCol>
                <a:gridCol w="1634313">
                  <a:extLst>
                    <a:ext uri="{9D8B030D-6E8A-4147-A177-3AD203B41FA5}">
                      <a16:colId xmlns:a16="http://schemas.microsoft.com/office/drawing/2014/main" val="2041015798"/>
                    </a:ext>
                  </a:extLst>
                </a:gridCol>
              </a:tblGrid>
              <a:tr h="500858">
                <a:tc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Espace-Temps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Activités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Documents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Matériels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51453"/>
                  </a:ext>
                </a:extLst>
              </a:tr>
              <a:tr h="1819571">
                <a:tc rowSpan="2"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5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1 heure, 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en médiathèque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Prof. </a:t>
                      </a:r>
                      <a:r>
                        <a:rPr lang="fr-FR" sz="1200" b="1" dirty="0"/>
                        <a:t>Discipline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Prof. Documentaliste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1 (Prof. Disc)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Présentation du Document 1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2 (Prof. Doc)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3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fr-FR" sz="1400" dirty="0"/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400" i="1" dirty="0"/>
                        <a:t>Production attendue / travail demandé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Documents :</a:t>
                      </a:r>
                    </a:p>
                    <a:p>
                      <a:pPr lvl="0"/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31120"/>
                  </a:ext>
                </a:extLst>
              </a:tr>
              <a:tr h="18195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Matériel :</a:t>
                      </a:r>
                    </a:p>
                    <a:p>
                      <a:pPr lvl="0"/>
                      <a:r>
                        <a:rPr lang="fr-FR" sz="1200" dirty="0"/>
                        <a:t>TBI,</a:t>
                      </a:r>
                    </a:p>
                    <a:p>
                      <a:pPr lvl="0"/>
                      <a:r>
                        <a:rPr lang="fr-FR" sz="1200" dirty="0"/>
                        <a:t>Postes informatiques</a:t>
                      </a:r>
                    </a:p>
                    <a:p>
                      <a:pPr lvl="0"/>
                      <a:endParaRPr lang="fr-FR" sz="1200" b="1" u="sn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60643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9018481" y="333079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t>13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430319" y="837040"/>
            <a:ext cx="304891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Description des séances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430319" y="1270380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430319" y="763390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430319" y="416416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4591B4D-3D5E-4948-AB2E-3F1C3808C1A9}"/>
              </a:ext>
            </a:extLst>
          </p:cNvPr>
          <p:cNvSpPr txBox="1"/>
          <p:nvPr/>
        </p:nvSpPr>
        <p:spPr>
          <a:xfrm>
            <a:off x="336001" y="1472017"/>
            <a:ext cx="11520000" cy="8960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fr-FR" sz="1400" b="1" dirty="0"/>
              <a:t>Objectif pédagogique : </a:t>
            </a:r>
            <a:r>
              <a:rPr lang="fr-FR" sz="1400" dirty="0"/>
              <a:t>Décrire ici le ou les objectifs de la séance. Que cherche-t-on à faire par ces activités ? Où en est-on dans la progression de la séquence ?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3402987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6">
            <a:extLst>
              <a:ext uri="{FF2B5EF4-FFF2-40B4-BE49-F238E27FC236}">
                <a16:creationId xmlns:a16="http://schemas.microsoft.com/office/drawing/2014/main" id="{7227BD0F-734B-D24F-B764-A0A1399B9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77649"/>
              </p:ext>
            </p:extLst>
          </p:nvPr>
        </p:nvGraphicFramePr>
        <p:xfrm>
          <a:off x="336000" y="2436133"/>
          <a:ext cx="11519999" cy="414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686">
                  <a:extLst>
                    <a:ext uri="{9D8B030D-6E8A-4147-A177-3AD203B41FA5}">
                      <a16:colId xmlns:a16="http://schemas.microsoft.com/office/drawing/2014/main" val="365228130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724004965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877716167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1152550969"/>
                    </a:ext>
                  </a:extLst>
                </a:gridCol>
                <a:gridCol w="1634313">
                  <a:extLst>
                    <a:ext uri="{9D8B030D-6E8A-4147-A177-3AD203B41FA5}">
                      <a16:colId xmlns:a16="http://schemas.microsoft.com/office/drawing/2014/main" val="2041015798"/>
                    </a:ext>
                  </a:extLst>
                </a:gridCol>
              </a:tblGrid>
              <a:tr h="500858">
                <a:tc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Espace-Temps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Activités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Documents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Matériels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51453"/>
                  </a:ext>
                </a:extLst>
              </a:tr>
              <a:tr h="1819571">
                <a:tc rowSpan="2">
                  <a:txBody>
                    <a:bodyPr/>
                    <a:lstStyle/>
                    <a:p>
                      <a:pPr lvl="0" algn="ctr"/>
                      <a:r>
                        <a:rPr lang="fr-FR" sz="1200" dirty="0"/>
                        <a:t>4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1 heure, 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en médiathèque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fr-FR" sz="1200" dirty="0"/>
                        <a:t>Prof. </a:t>
                      </a:r>
                      <a:r>
                        <a:rPr lang="fr-FR" sz="1200" b="1" dirty="0"/>
                        <a:t>Discipline</a:t>
                      </a:r>
                      <a:br>
                        <a:rPr lang="fr-FR" sz="1200" dirty="0"/>
                      </a:br>
                      <a:r>
                        <a:rPr lang="fr-FR" sz="1200" dirty="0"/>
                        <a:t>Prof. Documentaliste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1 (Prof. Disc)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Présentation du Document 1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2 (Prof. Doc)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fr-FR" sz="1400" dirty="0"/>
                        <a:t>Activité 3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fr-FR" sz="1400" dirty="0"/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400" i="1" dirty="0"/>
                        <a:t>Production attendue / travail demandé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Documents :</a:t>
                      </a:r>
                    </a:p>
                    <a:p>
                      <a:pPr lvl="0"/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31120"/>
                  </a:ext>
                </a:extLst>
              </a:tr>
              <a:tr h="18195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200" b="1" u="sng" dirty="0"/>
                        <a:t>Matériel :</a:t>
                      </a:r>
                    </a:p>
                    <a:p>
                      <a:pPr lvl="0"/>
                      <a:r>
                        <a:rPr lang="fr-FR" sz="1200" dirty="0"/>
                        <a:t>TBI,</a:t>
                      </a:r>
                    </a:p>
                    <a:p>
                      <a:pPr lvl="0"/>
                      <a:r>
                        <a:rPr lang="fr-FR" sz="1200" dirty="0"/>
                        <a:t>Postes informatiques</a:t>
                      </a:r>
                    </a:p>
                    <a:p>
                      <a:pPr lvl="0"/>
                      <a:endParaRPr lang="fr-FR" sz="1200" b="1" u="sn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60643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9018481" y="333079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t>14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430319" y="837040"/>
            <a:ext cx="304891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Description des séances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430319" y="1270380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430319" y="763390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430319" y="416416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4591B4D-3D5E-4948-AB2E-3F1C3808C1A9}"/>
              </a:ext>
            </a:extLst>
          </p:cNvPr>
          <p:cNvSpPr txBox="1"/>
          <p:nvPr/>
        </p:nvSpPr>
        <p:spPr>
          <a:xfrm>
            <a:off x="336001" y="1472017"/>
            <a:ext cx="11520000" cy="8960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fr-FR" sz="1400" b="1" dirty="0"/>
              <a:t>Objectif pédagogique : </a:t>
            </a:r>
            <a:r>
              <a:rPr lang="fr-FR" sz="1400" dirty="0"/>
              <a:t>Décrire ici le ou les objectifs de la séance. Que cherche-t-on à faire par ces activités ? Où en est-on dans la progression de la séquence ?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4144168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1183170" y="1118832"/>
            <a:ext cx="2962349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Modalités d’évaluation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1183170" y="698208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F0D4474B-14C9-DF4B-BE23-EB281F1EBBB2}"/>
              </a:ext>
            </a:extLst>
          </p:cNvPr>
          <p:cNvSpPr txBox="1">
            <a:spLocks/>
          </p:cNvSpPr>
          <p:nvPr/>
        </p:nvSpPr>
        <p:spPr>
          <a:xfrm>
            <a:off x="1176209" y="1980000"/>
            <a:ext cx="7920000" cy="369440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Production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>
                <a:latin typeface="+mj-lt"/>
              </a:rPr>
              <a:t>élément 1</a:t>
            </a:r>
          </a:p>
          <a:p>
            <a:pPr algn="l">
              <a:lnSpc>
                <a:spcPct val="100000"/>
              </a:lnSpc>
            </a:pPr>
            <a:r>
              <a:rPr lang="fr-FR" sz="1800" dirty="0">
                <a:latin typeface="+mj-lt"/>
              </a:rPr>
              <a:t>élément 2</a:t>
            </a:r>
            <a:br>
              <a:rPr lang="fr-FR" sz="1800" i="1" dirty="0"/>
            </a:br>
            <a:br>
              <a:rPr lang="fr-FR" sz="1800" i="1" dirty="0"/>
            </a:br>
            <a:r>
              <a:rPr lang="fr-FR" sz="1800" b="1" u="sng" dirty="0" err="1">
                <a:latin typeface="+mn-lt"/>
              </a:rPr>
              <a:t>Evaluation</a:t>
            </a:r>
            <a:r>
              <a:rPr lang="fr-FR" sz="1800" b="1" u="sng" dirty="0">
                <a:latin typeface="+mn-lt"/>
              </a:rPr>
              <a:t> :</a:t>
            </a:r>
            <a:r>
              <a:rPr lang="fr-FR" sz="1800" b="1" dirty="0">
                <a:latin typeface="+mn-lt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Diagnostique :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Formative :</a:t>
            </a:r>
            <a:endParaRPr lang="fr-FR" sz="1800" i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Sommative :</a:t>
            </a:r>
          </a:p>
          <a:p>
            <a:pPr algn="l">
              <a:lnSpc>
                <a:spcPct val="100000"/>
              </a:lnSpc>
            </a:pPr>
            <a:r>
              <a:rPr lang="fr-FR" sz="1800" dirty="0">
                <a:latin typeface="+mj-lt"/>
              </a:rPr>
              <a:t>Certificative :</a:t>
            </a:r>
          </a:p>
          <a:p>
            <a:pPr algn="l">
              <a:lnSpc>
                <a:spcPct val="100000"/>
              </a:lnSpc>
            </a:pPr>
            <a:endParaRPr lang="fr-FR" sz="1800" dirty="0">
              <a:latin typeface="+mj-lt"/>
            </a:endParaRPr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Éléments de vigilance pour un bilan pédagogique:</a:t>
            </a:r>
            <a:r>
              <a:rPr lang="fr-FR" sz="1800" b="1" dirty="0">
                <a:latin typeface="+mn-lt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Engagement des élèves, participations des publics du lycée.</a:t>
            </a:r>
            <a:br>
              <a:rPr lang="fr-FR" sz="1800" dirty="0"/>
            </a:br>
            <a:r>
              <a:rPr lang="fr-FR" sz="1800" dirty="0"/>
              <a:t>Question du temps alloué.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667F1743-7C37-4837-B336-AB10535E5825}"/>
              </a:ext>
            </a:extLst>
          </p:cNvPr>
          <p:cNvSpPr txBox="1">
            <a:spLocks/>
          </p:cNvSpPr>
          <p:nvPr/>
        </p:nvSpPr>
        <p:spPr>
          <a:xfrm>
            <a:off x="7313352" y="4746207"/>
            <a:ext cx="4571448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Pas nécessaire, l’évoquer dans la conclusion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Espace réservé du numéro de diapositive 8">
            <a:extLst>
              <a:ext uri="{FF2B5EF4-FFF2-40B4-BE49-F238E27FC236}">
                <a16:creationId xmlns:a16="http://schemas.microsoft.com/office/drawing/2014/main" id="{A8065BB8-20E5-499E-A92F-80E8E15E5A36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15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545E776C-46D7-2C42-AE08-169BDC4C9594}"/>
              </a:ext>
            </a:extLst>
          </p:cNvPr>
          <p:cNvSpPr txBox="1">
            <a:spLocks/>
          </p:cNvSpPr>
          <p:nvPr/>
        </p:nvSpPr>
        <p:spPr>
          <a:xfrm>
            <a:off x="7313352" y="2111793"/>
            <a:ext cx="4571448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Pas nécessaire, l’évoquer dans la les séquences 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t>16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1183170" y="1118832"/>
            <a:ext cx="3456074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Perspectives pédagogiques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1183170" y="698208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F0D4474B-14C9-DF4B-BE23-EB281F1EBBB2}"/>
              </a:ext>
            </a:extLst>
          </p:cNvPr>
          <p:cNvSpPr txBox="1">
            <a:spLocks/>
          </p:cNvSpPr>
          <p:nvPr/>
        </p:nvSpPr>
        <p:spPr>
          <a:xfrm>
            <a:off x="1176209" y="1980000"/>
            <a:ext cx="7920000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Disciplines, Dispositifs:</a:t>
            </a:r>
            <a:r>
              <a:rPr lang="fr-FR" sz="1800" b="1" dirty="0">
                <a:latin typeface="+mn-lt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Comment pourrait-on élargir ce sujet à une autre discipline ?</a:t>
            </a:r>
            <a:endParaRPr lang="fr-FR" sz="1800" dirty="0">
              <a:latin typeface="+mj-lt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BB91190A-F128-43D1-8381-F7771D152EF9}"/>
              </a:ext>
            </a:extLst>
          </p:cNvPr>
          <p:cNvSpPr txBox="1">
            <a:spLocks/>
          </p:cNvSpPr>
          <p:nvPr/>
        </p:nvSpPr>
        <p:spPr>
          <a:xfrm>
            <a:off x="6437382" y="1086661"/>
            <a:ext cx="4571448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Pas nécessaire, l’évoquer dans la conclusion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8340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9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9B4AC938-BA9D-9044-BCAD-2744922DED6C}"/>
              </a:ext>
            </a:extLst>
          </p:cNvPr>
          <p:cNvSpPr txBox="1"/>
          <p:nvPr/>
        </p:nvSpPr>
        <p:spPr>
          <a:xfrm>
            <a:off x="1049983" y="4160931"/>
            <a:ext cx="5006755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</a:rPr>
              <a:t>EPREUVE DE MISE EN SITUATION PROFESSIONNELLE</a:t>
            </a:r>
          </a:p>
        </p:txBody>
      </p:sp>
      <p:sp>
        <p:nvSpPr>
          <p:cNvPr id="4" name="ZoneTexte 4">
            <a:extLst>
              <a:ext uri="{FF2B5EF4-FFF2-40B4-BE49-F238E27FC236}">
                <a16:creationId xmlns:a16="http://schemas.microsoft.com/office/drawing/2014/main" id="{312CE941-27B1-FA45-B0A0-30A90981CB28}"/>
              </a:ext>
            </a:extLst>
          </p:cNvPr>
          <p:cNvSpPr txBox="1"/>
          <p:nvPr/>
        </p:nvSpPr>
        <p:spPr>
          <a:xfrm>
            <a:off x="1049983" y="2577552"/>
            <a:ext cx="4117859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TITRE DE LA SEQUENCE</a:t>
            </a:r>
          </a:p>
        </p:txBody>
      </p:sp>
      <p:sp>
        <p:nvSpPr>
          <p:cNvPr id="5" name="Espace réservé du numéro de diapositive 8">
            <a:extLst>
              <a:ext uri="{FF2B5EF4-FFF2-40B4-BE49-F238E27FC236}">
                <a16:creationId xmlns:a16="http://schemas.microsoft.com/office/drawing/2014/main" id="{2199C192-A94E-2B49-8326-7D2808C9810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17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8" name="ZoneTexte 4">
            <a:extLst>
              <a:ext uri="{FF2B5EF4-FFF2-40B4-BE49-F238E27FC236}">
                <a16:creationId xmlns:a16="http://schemas.microsoft.com/office/drawing/2014/main" id="{C42293C9-9CF5-8F45-BE3C-71F4B858CA8B}"/>
              </a:ext>
            </a:extLst>
          </p:cNvPr>
          <p:cNvSpPr txBox="1"/>
          <p:nvPr/>
        </p:nvSpPr>
        <p:spPr>
          <a:xfrm>
            <a:off x="1049983" y="3088439"/>
            <a:ext cx="6157455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800" b="1" spc="-150" dirty="0">
                <a:solidFill>
                  <a:srgbClr val="000000"/>
                </a:solidFill>
                <a:latin typeface="Calibri"/>
              </a:rPr>
              <a:t>Recherche documentaire</a:t>
            </a:r>
            <a:endParaRPr lang="fr-FR" sz="4800" b="1" i="0" u="none" strike="noStrike" kern="1200" cap="none" spc="-15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904664C-AF37-6C4A-A588-6E884FF4AECA}"/>
              </a:ext>
            </a:extLst>
          </p:cNvPr>
          <p:cNvCxnSpPr>
            <a:cxnSpLocks/>
          </p:cNvCxnSpPr>
          <p:nvPr/>
        </p:nvCxnSpPr>
        <p:spPr>
          <a:xfrm>
            <a:off x="1183170" y="4040183"/>
            <a:ext cx="98256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E6FB0888-47C0-274A-89C5-90094DB9667C}"/>
              </a:ext>
            </a:extLst>
          </p:cNvPr>
          <p:cNvCxnSpPr>
            <a:cxnSpLocks/>
          </p:cNvCxnSpPr>
          <p:nvPr/>
        </p:nvCxnSpPr>
        <p:spPr>
          <a:xfrm>
            <a:off x="1183170" y="2496787"/>
            <a:ext cx="982566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408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t>18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1183170" y="1118832"/>
            <a:ext cx="2883803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Stratégie de recherche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1183170" y="698208"/>
            <a:ext cx="2168863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RECHERCHE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F0D4474B-14C9-DF4B-BE23-EB281F1EBBB2}"/>
              </a:ext>
            </a:extLst>
          </p:cNvPr>
          <p:cNvSpPr txBox="1">
            <a:spLocks/>
          </p:cNvSpPr>
          <p:nvPr/>
        </p:nvSpPr>
        <p:spPr>
          <a:xfrm>
            <a:off x="1176209" y="1980000"/>
            <a:ext cx="7920000" cy="427918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Objectifs de la médiation documentaire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Que souhaite-t-on faire avec le document 1, à quoi va-t-il servir pédagogiquement ?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Que souhaite-t-on faire avec le document 2, à quoi va-t-il servir pédagogiquement ?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Que souhaite-t-on faire avec le document 3, à quoi va-t-il servir pédagogiquement ?</a:t>
            </a:r>
            <a:br>
              <a:rPr lang="fr-FR" sz="1800" i="1" dirty="0"/>
            </a:br>
            <a:br>
              <a:rPr lang="fr-FR" sz="1800" i="1" dirty="0"/>
            </a:br>
            <a:r>
              <a:rPr lang="fr-FR" sz="1800" b="1" u="sng" dirty="0">
                <a:latin typeface="+mn-lt"/>
              </a:rPr>
              <a:t>Démarche, documents recherchés :</a:t>
            </a:r>
            <a:r>
              <a:rPr lang="fr-FR" sz="1800" b="1" dirty="0">
                <a:latin typeface="+mn-lt"/>
              </a:rPr>
              <a:t> 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fr-FR" sz="1800" dirty="0"/>
              <a:t>Un document pour comprendre l’origine d’un concept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fr-FR" sz="1800" dirty="0"/>
              <a:t>Un document pour maîtriser l’essence d’un concept et susciter le débat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fr-FR" sz="1800" dirty="0"/>
              <a:t>Un document pour agir </a:t>
            </a:r>
            <a:endParaRPr lang="fr-FR" sz="1800" dirty="0">
              <a:latin typeface="+mj-lt"/>
            </a:endParaRP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endParaRPr lang="fr-FR" sz="1800" dirty="0">
              <a:latin typeface="+mj-lt"/>
            </a:endParaRPr>
          </a:p>
          <a:p>
            <a:pPr algn="l">
              <a:lnSpc>
                <a:spcPct val="100000"/>
              </a:lnSpc>
            </a:pPr>
            <a:endParaRPr lang="fr-FR" sz="1800" b="1" dirty="0">
              <a:latin typeface="+mn-lt"/>
            </a:endParaRPr>
          </a:p>
          <a:p>
            <a:pPr algn="l">
              <a:lnSpc>
                <a:spcPct val="100000"/>
              </a:lnSpc>
            </a:pPr>
            <a:r>
              <a:rPr lang="fr-FR" sz="1400" b="1" dirty="0">
                <a:latin typeface="+mn-lt"/>
              </a:rPr>
              <a:t>Mots-clés </a:t>
            </a:r>
            <a:r>
              <a:rPr lang="fr-FR" sz="1400" b="1" dirty="0"/>
              <a:t>:</a:t>
            </a:r>
            <a:br>
              <a:rPr lang="fr-FR" sz="1400" b="1" dirty="0"/>
            </a:br>
            <a:r>
              <a:rPr lang="fr-FR" sz="1400" b="1" dirty="0">
                <a:latin typeface="+mn-lt"/>
              </a:rPr>
              <a:t>Espaces de recherche : </a:t>
            </a:r>
            <a:r>
              <a:rPr lang="fr-FR" sz="1400" dirty="0" err="1">
                <a:latin typeface="+mn-lt"/>
              </a:rPr>
              <a:t>Esidoc</a:t>
            </a:r>
            <a:r>
              <a:rPr lang="fr-FR" sz="1400" dirty="0">
                <a:latin typeface="+mn-lt"/>
              </a:rPr>
              <a:t>, </a:t>
            </a:r>
            <a:r>
              <a:rPr lang="fr-FR" sz="1400" dirty="0" err="1">
                <a:latin typeface="+mn-lt"/>
              </a:rPr>
              <a:t>Eduscol</a:t>
            </a:r>
            <a:r>
              <a:rPr lang="fr-FR" sz="1400" dirty="0">
                <a:latin typeface="+mn-lt"/>
              </a:rPr>
              <a:t>, </a:t>
            </a:r>
            <a:r>
              <a:rPr lang="fr-FR" sz="1400" dirty="0" err="1">
                <a:latin typeface="+mn-lt"/>
              </a:rPr>
              <a:t>Edutheque</a:t>
            </a:r>
            <a:r>
              <a:rPr lang="fr-FR" sz="1400" dirty="0">
                <a:latin typeface="+mn-lt"/>
              </a:rPr>
              <a:t>, Canopé, Onisep, CIDJ,</a:t>
            </a:r>
            <a:r>
              <a:rPr lang="fr-FR" sz="1400" b="1" dirty="0">
                <a:latin typeface="+mn-lt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1400" dirty="0"/>
              <a:t>Arte, </a:t>
            </a:r>
            <a:r>
              <a:rPr lang="fr-FR" sz="1400" dirty="0" err="1"/>
              <a:t>Lumni</a:t>
            </a:r>
            <a:r>
              <a:rPr lang="fr-FR" sz="1400" dirty="0"/>
              <a:t>, Organisme Culturel, BNF Classes,</a:t>
            </a:r>
            <a:br>
              <a:rPr lang="fr-FR" sz="1400" dirty="0"/>
            </a:br>
            <a:r>
              <a:rPr lang="fr-FR" sz="1400" dirty="0"/>
              <a:t>Moteur de recherche (</a:t>
            </a:r>
            <a:r>
              <a:rPr lang="fr-FR" sz="1400" dirty="0" err="1"/>
              <a:t>Qwant</a:t>
            </a:r>
            <a:r>
              <a:rPr lang="fr-FR" sz="1400" dirty="0"/>
              <a:t>)</a:t>
            </a:r>
            <a:endParaRPr lang="fr-FR" sz="1400" dirty="0">
              <a:latin typeface="+mj-lt"/>
            </a:endParaRPr>
          </a:p>
          <a:p>
            <a:pPr algn="l">
              <a:lnSpc>
                <a:spcPct val="100000"/>
              </a:lnSpc>
            </a:pPr>
            <a:endParaRPr lang="fr-FR" sz="1800" dirty="0">
              <a:latin typeface="+mj-lt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74F79448-78CD-9A4C-9273-848F4A46EB67}"/>
              </a:ext>
            </a:extLst>
          </p:cNvPr>
          <p:cNvSpPr txBox="1">
            <a:spLocks/>
          </p:cNvSpPr>
          <p:nvPr/>
        </p:nvSpPr>
        <p:spPr>
          <a:xfrm>
            <a:off x="8434307" y="3671190"/>
            <a:ext cx="3095791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Pas nécessaire de préciser le support.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7418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389205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19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1183170" y="1118832"/>
            <a:ext cx="3117841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Documents sélectionnés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1183170" y="698208"/>
            <a:ext cx="2168863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RECHERCHE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F0D4474B-14C9-DF4B-BE23-EB281F1EBBB2}"/>
              </a:ext>
            </a:extLst>
          </p:cNvPr>
          <p:cNvSpPr txBox="1">
            <a:spLocks/>
          </p:cNvSpPr>
          <p:nvPr/>
        </p:nvSpPr>
        <p:spPr>
          <a:xfrm>
            <a:off x="5312229" y="1118832"/>
            <a:ext cx="4822371" cy="3088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b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Bibliographie au format ISO 690</a:t>
            </a:r>
            <a:endParaRPr lang="fr-FR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0751DF-51BF-4AEA-8FD0-87797218BDF2}"/>
              </a:ext>
            </a:extLst>
          </p:cNvPr>
          <p:cNvSpPr>
            <a:spLocks noChangeAspect="1"/>
          </p:cNvSpPr>
          <p:nvPr/>
        </p:nvSpPr>
        <p:spPr>
          <a:xfrm>
            <a:off x="1863344" y="1977961"/>
            <a:ext cx="7549971" cy="4246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9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E46D9B-76CE-054F-B6D7-7ECDCAF6323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3997" y="2383465"/>
            <a:ext cx="9144000" cy="2091068"/>
          </a:xfrm>
        </p:spPr>
        <p:txBody>
          <a:bodyPr anchor="ctr" anchorCtr="0">
            <a:normAutofit/>
          </a:bodyPr>
          <a:lstStyle/>
          <a:p>
            <a:pPr lvl="0"/>
            <a:r>
              <a:rPr lang="fr-FR" sz="2800" dirty="0">
                <a:solidFill>
                  <a:schemeClr val="tx1"/>
                </a:solidFill>
                <a:latin typeface="+mn-lt"/>
              </a:rPr>
              <a:t>Taper le texte du sujet ici</a:t>
            </a:r>
            <a:endParaRPr lang="fr-FR" sz="2800" b="1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BF814F4F-0C7C-BE47-BBFA-73A41CB3DBF5}"/>
              </a:ext>
            </a:extLst>
          </p:cNvPr>
          <p:cNvSpPr txBox="1"/>
          <p:nvPr/>
        </p:nvSpPr>
        <p:spPr>
          <a:xfrm>
            <a:off x="2731891" y="5489648"/>
            <a:ext cx="6465231" cy="92333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1" u="none" strike="noStrike" kern="1200" cap="none" spc="0" baseline="0" dirty="0">
                <a:solidFill>
                  <a:schemeClr val="accent1"/>
                </a:solidFill>
                <a:uFillTx/>
                <a:latin typeface="Calibri"/>
              </a:rPr>
              <a:t>Type d’établissement </a:t>
            </a:r>
            <a:r>
              <a:rPr lang="fr-FR" sz="1800" b="1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– </a:t>
            </a:r>
            <a:r>
              <a:rPr lang="fr-FR" sz="1800" b="1" i="1" u="none" strike="noStrike" kern="1200" cap="none" spc="0" baseline="0" dirty="0">
                <a:solidFill>
                  <a:schemeClr val="accent6"/>
                </a:solidFill>
                <a:uFillTx/>
                <a:latin typeface="Calibri"/>
              </a:rPr>
              <a:t>niveau</a:t>
            </a:r>
            <a:r>
              <a:rPr lang="fr-FR" sz="1800" b="1" i="1" u="none" strike="noStrike" kern="1200" cap="none" spc="0" baseline="0" dirty="0">
                <a:solidFill>
                  <a:srgbClr val="4472C4"/>
                </a:solidFill>
                <a:uFillTx/>
                <a:latin typeface="Calibri"/>
              </a:rPr>
              <a:t> </a:t>
            </a:r>
            <a:r>
              <a:rPr lang="fr-FR" sz="1800" b="1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 </a:t>
            </a:r>
            <a:r>
              <a:rPr lang="fr-FR" sz="1800" b="1" i="1" u="none" strike="noStrike" kern="1200" cap="none" spc="0" baseline="0" dirty="0">
                <a:solidFill>
                  <a:schemeClr val="accent4">
                    <a:lumMod val="75000"/>
                  </a:schemeClr>
                </a:solidFill>
                <a:uFillTx/>
                <a:latin typeface="Calibri"/>
              </a:rPr>
              <a:t>dispositif</a:t>
            </a:r>
            <a:r>
              <a:rPr lang="fr-FR" sz="1800" b="1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– </a:t>
            </a:r>
            <a:r>
              <a:rPr lang="fr-FR" sz="1800" b="1" i="1" u="none" strike="noStrike" kern="1200" cap="none" spc="0" baseline="0" dirty="0">
                <a:solidFill>
                  <a:srgbClr val="7030A0"/>
                </a:solidFill>
                <a:uFillTx/>
                <a:latin typeface="Calibri"/>
              </a:rPr>
              <a:t>disciplines associées </a:t>
            </a:r>
            <a:r>
              <a:rPr lang="fr-FR" sz="1800" b="1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–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1" u="none" strike="noStrike" kern="1200" cap="none" spc="0" baseline="0" dirty="0">
                <a:solidFill>
                  <a:schemeClr val="accent2"/>
                </a:solidFill>
                <a:uFillTx/>
                <a:latin typeface="Calibri"/>
              </a:rPr>
              <a:t>type de production </a:t>
            </a:r>
            <a:r>
              <a:rPr lang="fr-FR" sz="1800" b="1" i="1" u="none" strike="noStrike" kern="1200" cap="none" spc="0" baseline="0" dirty="0">
                <a:uFillTx/>
                <a:latin typeface="Calibri"/>
              </a:rPr>
              <a:t>–</a:t>
            </a:r>
            <a:r>
              <a:rPr lang="fr-FR" sz="1800" b="1" i="1" u="none" strike="noStrike" kern="1200" cap="none" spc="0" baseline="0" dirty="0">
                <a:solidFill>
                  <a:schemeClr val="accent2"/>
                </a:solidFill>
                <a:uFillTx/>
                <a:latin typeface="Calibri"/>
              </a:rPr>
              <a:t> </a:t>
            </a:r>
            <a:r>
              <a:rPr lang="fr-FR" sz="1800" b="1" i="1" u="none" strike="noStrike" kern="1200" cap="none" spc="0" baseline="0" dirty="0">
                <a:solidFill>
                  <a:srgbClr val="C00000"/>
                </a:solidFill>
                <a:uFillTx/>
                <a:latin typeface="Calibri"/>
              </a:rPr>
              <a:t>thème de recherche</a:t>
            </a:r>
            <a:endParaRPr lang="fr-FR" sz="1800" b="0" i="0" u="none" strike="noStrike" kern="1200" cap="none" spc="0" baseline="0" dirty="0">
              <a:solidFill>
                <a:srgbClr val="C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ZoneTexte 4">
            <a:extLst>
              <a:ext uri="{FF2B5EF4-FFF2-40B4-BE49-F238E27FC236}">
                <a16:creationId xmlns:a16="http://schemas.microsoft.com/office/drawing/2014/main" id="{D60D2ABE-BDB3-514E-B691-E3986A00C0C4}"/>
              </a:ext>
            </a:extLst>
          </p:cNvPr>
          <p:cNvSpPr txBox="1"/>
          <p:nvPr/>
        </p:nvSpPr>
        <p:spPr>
          <a:xfrm>
            <a:off x="1183170" y="1118832"/>
            <a:ext cx="2723501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Présentation du sujet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05D4DBCF-EE7F-DE4B-B303-33B43ED1D15F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089EBA1F-F06A-364E-AA80-9EAB9DB4C228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Espace réservé du numéro de diapositive 8">
            <a:extLst>
              <a:ext uri="{FF2B5EF4-FFF2-40B4-BE49-F238E27FC236}">
                <a16:creationId xmlns:a16="http://schemas.microsoft.com/office/drawing/2014/main" id="{BADB8644-F50B-4886-AC13-F7D30C1DA49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2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28054865-1350-9745-AF8E-3754DC4803FF}"/>
              </a:ext>
            </a:extLst>
          </p:cNvPr>
          <p:cNvSpPr txBox="1"/>
          <p:nvPr/>
        </p:nvSpPr>
        <p:spPr>
          <a:xfrm>
            <a:off x="389205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1183170" y="1118832"/>
            <a:ext cx="3117841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Documents sélectionnés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1183170" y="698208"/>
            <a:ext cx="2168863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RECHERCHE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0751DF-51BF-4AEA-8FD0-87797218BDF2}"/>
              </a:ext>
            </a:extLst>
          </p:cNvPr>
          <p:cNvSpPr>
            <a:spLocks noChangeAspect="1"/>
          </p:cNvSpPr>
          <p:nvPr/>
        </p:nvSpPr>
        <p:spPr>
          <a:xfrm>
            <a:off x="1863344" y="1977961"/>
            <a:ext cx="7549971" cy="4246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1785E8FA-9C23-A742-9F26-A2AD5A4EA89A}"/>
              </a:ext>
            </a:extLst>
          </p:cNvPr>
          <p:cNvSpPr txBox="1">
            <a:spLocks/>
          </p:cNvSpPr>
          <p:nvPr/>
        </p:nvSpPr>
        <p:spPr>
          <a:xfrm>
            <a:off x="5312229" y="1118832"/>
            <a:ext cx="4822371" cy="3088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b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Bibliographie au format ISO 690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031447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1183170" y="1118832"/>
            <a:ext cx="3117841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Documents sélectionnés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1183170" y="698208"/>
            <a:ext cx="2168863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RECHERCHE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Espace réservé du numéro de diapositive 8">
            <a:extLst>
              <a:ext uri="{FF2B5EF4-FFF2-40B4-BE49-F238E27FC236}">
                <a16:creationId xmlns:a16="http://schemas.microsoft.com/office/drawing/2014/main" id="{7767CDC9-87C2-9F4E-B388-25C4643B8B52}"/>
              </a:ext>
            </a:extLst>
          </p:cNvPr>
          <p:cNvSpPr txBox="1"/>
          <p:nvPr/>
        </p:nvSpPr>
        <p:spPr>
          <a:xfrm>
            <a:off x="389205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21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049E0B-D425-40C1-9D86-C792E63A70E0}"/>
              </a:ext>
            </a:extLst>
          </p:cNvPr>
          <p:cNvSpPr>
            <a:spLocks/>
          </p:cNvSpPr>
          <p:nvPr/>
        </p:nvSpPr>
        <p:spPr>
          <a:xfrm>
            <a:off x="6868886" y="0"/>
            <a:ext cx="532311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19E147ED-302A-6246-857C-C41D12410A08}"/>
              </a:ext>
            </a:extLst>
          </p:cNvPr>
          <p:cNvSpPr txBox="1">
            <a:spLocks/>
          </p:cNvSpPr>
          <p:nvPr/>
        </p:nvSpPr>
        <p:spPr>
          <a:xfrm>
            <a:off x="1183170" y="2074795"/>
            <a:ext cx="4822371" cy="3088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b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Bibliographie au format ISO 690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668858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257885" y="1118832"/>
            <a:ext cx="141545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Catalogage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257885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257885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257885" y="698208"/>
            <a:ext cx="2260234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TRAITEMENT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Espace réservé du numéro de diapositive 8">
            <a:extLst>
              <a:ext uri="{FF2B5EF4-FFF2-40B4-BE49-F238E27FC236}">
                <a16:creationId xmlns:a16="http://schemas.microsoft.com/office/drawing/2014/main" id="{4FFED53C-C59A-804E-93F2-1DA0FE854DF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EB66C4-380F-744E-A60B-AA1D8DEE569F}" type="slidenum">
              <a:t>22</a:t>
            </a:fld>
            <a:endParaRPr lang="fr-FR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E09591-6FCF-4173-B83D-F692A7517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0" y="80963"/>
            <a:ext cx="9391650" cy="6696075"/>
          </a:xfrm>
          <a:prstGeom prst="rect">
            <a:avLst/>
          </a:prstGeom>
        </p:spPr>
      </p:pic>
      <p:sp>
        <p:nvSpPr>
          <p:cNvPr id="10" name="Espace réservé du numéro de diapositive 8">
            <a:extLst>
              <a:ext uri="{FF2B5EF4-FFF2-40B4-BE49-F238E27FC236}">
                <a16:creationId xmlns:a16="http://schemas.microsoft.com/office/drawing/2014/main" id="{44A86414-EB56-4B52-A2BF-D23D744A713D}"/>
              </a:ext>
            </a:extLst>
          </p:cNvPr>
          <p:cNvSpPr txBox="1"/>
          <p:nvPr/>
        </p:nvSpPr>
        <p:spPr>
          <a:xfrm>
            <a:off x="389205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22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C30E741-526B-41EE-9511-CA17D75F9551}"/>
              </a:ext>
            </a:extLst>
          </p:cNvPr>
          <p:cNvSpPr txBox="1"/>
          <p:nvPr/>
        </p:nvSpPr>
        <p:spPr>
          <a:xfrm>
            <a:off x="3864427" y="1045182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Titre du document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F2A5229-8159-4DED-A262-8CB6FBB5E2C3}"/>
              </a:ext>
            </a:extLst>
          </p:cNvPr>
          <p:cNvSpPr txBox="1"/>
          <p:nvPr/>
        </p:nvSpPr>
        <p:spPr>
          <a:xfrm>
            <a:off x="3831770" y="1556810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Lien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8B9221B-156B-4075-909E-6E3347BEA9FB}"/>
              </a:ext>
            </a:extLst>
          </p:cNvPr>
          <p:cNvSpPr txBox="1"/>
          <p:nvPr/>
        </p:nvSpPr>
        <p:spPr>
          <a:xfrm>
            <a:off x="3820885" y="1839839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Nom, Prénom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386E5B0-395F-49EA-B9DC-35368D75A74B}"/>
              </a:ext>
            </a:extLst>
          </p:cNvPr>
          <p:cNvSpPr txBox="1"/>
          <p:nvPr/>
        </p:nvSpPr>
        <p:spPr>
          <a:xfrm>
            <a:off x="3831771" y="2111982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Fonction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8FC8175-0C06-4C48-9ABE-8EB5B63E8EF0}"/>
              </a:ext>
            </a:extLst>
          </p:cNvPr>
          <p:cNvSpPr txBox="1"/>
          <p:nvPr/>
        </p:nvSpPr>
        <p:spPr>
          <a:xfrm>
            <a:off x="3853543" y="2471212"/>
            <a:ext cx="79465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Dd/mm/</a:t>
            </a:r>
            <a:r>
              <a:rPr lang="fr-FR" sz="1000" dirty="0" err="1"/>
              <a:t>aaaa</a:t>
            </a:r>
            <a:endParaRPr lang="fr-FR" sz="10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E763C40-AD93-46D0-978C-5A1A89496A19}"/>
              </a:ext>
            </a:extLst>
          </p:cNvPr>
          <p:cNvSpPr txBox="1"/>
          <p:nvPr/>
        </p:nvSpPr>
        <p:spPr>
          <a:xfrm>
            <a:off x="3864429" y="3026383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 err="1"/>
              <a:t>Editeur</a:t>
            </a:r>
            <a:r>
              <a:rPr lang="fr-FR" sz="1000" dirty="0"/>
              <a:t> (Sigle)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53C86B0-69D2-421F-B6AC-BD0020E7194D}"/>
              </a:ext>
            </a:extLst>
          </p:cNvPr>
          <p:cNvSpPr txBox="1"/>
          <p:nvPr/>
        </p:nvSpPr>
        <p:spPr>
          <a:xfrm>
            <a:off x="3864429" y="3320297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Nom de la collection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C7DA919-C2C8-42BA-943C-AF5F4233538D}"/>
              </a:ext>
            </a:extLst>
          </p:cNvPr>
          <p:cNvSpPr txBox="1"/>
          <p:nvPr/>
        </p:nvSpPr>
        <p:spPr>
          <a:xfrm>
            <a:off x="3864429" y="3614211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Collation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58C0A23-43DF-4508-BDB3-FF8CFE4D28A5}"/>
              </a:ext>
            </a:extLst>
          </p:cNvPr>
          <p:cNvSpPr txBox="1"/>
          <p:nvPr/>
        </p:nvSpPr>
        <p:spPr>
          <a:xfrm>
            <a:off x="3864429" y="3875468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Disponibilité, résolution des vidéos, authentification</a:t>
            </a:r>
          </a:p>
        </p:txBody>
      </p:sp>
    </p:spTree>
    <p:extLst>
      <p:ext uri="{BB962C8B-B14F-4D97-AF65-F5344CB8AC3E}">
        <p14:creationId xmlns:p14="http://schemas.microsoft.com/office/powerpoint/2010/main" val="361947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268770" y="1118832"/>
            <a:ext cx="1705595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Analyse 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et Indexation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268770" y="1954943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2687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268770" y="698208"/>
            <a:ext cx="2260234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TRAITEMENT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Espace réservé du numéro de diapositive 8">
            <a:extLst>
              <a:ext uri="{FF2B5EF4-FFF2-40B4-BE49-F238E27FC236}">
                <a16:creationId xmlns:a16="http://schemas.microsoft.com/office/drawing/2014/main" id="{6A893D89-59AB-0340-BA59-CD28E6A81301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EB66C4-380F-744E-A60B-AA1D8DEE569F}" type="slidenum">
              <a:t>23</a:t>
            </a:fld>
            <a:endParaRPr lang="fr-FR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6B2E21E-4C41-4D82-91C7-FB0F1BAE9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0" y="80962"/>
            <a:ext cx="9391650" cy="6696075"/>
          </a:xfrm>
          <a:prstGeom prst="rect">
            <a:avLst/>
          </a:prstGeom>
        </p:spPr>
      </p:pic>
      <p:sp>
        <p:nvSpPr>
          <p:cNvPr id="11" name="Espace réservé du numéro de diapositive 8">
            <a:extLst>
              <a:ext uri="{FF2B5EF4-FFF2-40B4-BE49-F238E27FC236}">
                <a16:creationId xmlns:a16="http://schemas.microsoft.com/office/drawing/2014/main" id="{183DFE1D-5E7B-49AE-B85C-36F9944F5754}"/>
              </a:ext>
            </a:extLst>
          </p:cNvPr>
          <p:cNvSpPr txBox="1"/>
          <p:nvPr/>
        </p:nvSpPr>
        <p:spPr>
          <a:xfrm>
            <a:off x="389205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23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F49A31-E2D7-4DEB-A37E-A5BC695B095C}"/>
              </a:ext>
            </a:extLst>
          </p:cNvPr>
          <p:cNvSpPr txBox="1"/>
          <p:nvPr/>
        </p:nvSpPr>
        <p:spPr>
          <a:xfrm>
            <a:off x="6324601" y="1600354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Nature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10AE30B-0C1C-432D-8FA4-9C5151725C3E}"/>
              </a:ext>
            </a:extLst>
          </p:cNvPr>
          <p:cNvSpPr txBox="1"/>
          <p:nvPr/>
        </p:nvSpPr>
        <p:spPr>
          <a:xfrm>
            <a:off x="8719459" y="1905154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Descripteur </a:t>
            </a:r>
            <a:r>
              <a:rPr lang="fr-FR" sz="1000" dirty="0" err="1"/>
              <a:t>Motbis</a:t>
            </a:r>
            <a:endParaRPr lang="fr-FR" sz="10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59B0F5F-E06D-4AD1-9373-A8D60262D805}"/>
              </a:ext>
            </a:extLst>
          </p:cNvPr>
          <p:cNvSpPr txBox="1"/>
          <p:nvPr/>
        </p:nvSpPr>
        <p:spPr>
          <a:xfrm>
            <a:off x="3897088" y="1916039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Résumé incorporant les mots-clés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0C8C0B3-7F7F-4ADB-A124-E11FF694E0D2}"/>
              </a:ext>
            </a:extLst>
          </p:cNvPr>
          <p:cNvSpPr txBox="1"/>
          <p:nvPr/>
        </p:nvSpPr>
        <p:spPr>
          <a:xfrm>
            <a:off x="3897088" y="3124354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Disciplines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46C1ACB-3BBB-4AFA-89EB-1A00A8CCA90A}"/>
              </a:ext>
            </a:extLst>
          </p:cNvPr>
          <p:cNvSpPr txBox="1"/>
          <p:nvPr/>
        </p:nvSpPr>
        <p:spPr>
          <a:xfrm>
            <a:off x="3897088" y="3426695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Lycée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98CE16C-ADEE-4402-99B4-D482A179AF14}"/>
              </a:ext>
            </a:extLst>
          </p:cNvPr>
          <p:cNvSpPr txBox="1"/>
          <p:nvPr/>
        </p:nvSpPr>
        <p:spPr>
          <a:xfrm>
            <a:off x="3886203" y="4547923"/>
            <a:ext cx="71845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Dd/mm/</a:t>
            </a:r>
            <a:r>
              <a:rPr lang="fr-FR" sz="1000" dirty="0" err="1"/>
              <a:t>aaaa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097563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257885" y="1118832"/>
            <a:ext cx="141545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Catalogage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257885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257885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257885" y="698208"/>
            <a:ext cx="2260234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TRAITEMENT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Espace réservé du numéro de diapositive 8">
            <a:extLst>
              <a:ext uri="{FF2B5EF4-FFF2-40B4-BE49-F238E27FC236}">
                <a16:creationId xmlns:a16="http://schemas.microsoft.com/office/drawing/2014/main" id="{4FFED53C-C59A-804E-93F2-1DA0FE854DF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EB66C4-380F-744E-A60B-AA1D8DEE569F}" type="slidenum">
              <a:t>24</a:t>
            </a:fld>
            <a:endParaRPr lang="fr-FR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E09591-6FCF-4173-B83D-F692A7517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0" y="80963"/>
            <a:ext cx="9391650" cy="6696075"/>
          </a:xfrm>
          <a:prstGeom prst="rect">
            <a:avLst/>
          </a:prstGeom>
        </p:spPr>
      </p:pic>
      <p:sp>
        <p:nvSpPr>
          <p:cNvPr id="10" name="Espace réservé du numéro de diapositive 8">
            <a:extLst>
              <a:ext uri="{FF2B5EF4-FFF2-40B4-BE49-F238E27FC236}">
                <a16:creationId xmlns:a16="http://schemas.microsoft.com/office/drawing/2014/main" id="{44A86414-EB56-4B52-A2BF-D23D744A713D}"/>
              </a:ext>
            </a:extLst>
          </p:cNvPr>
          <p:cNvSpPr txBox="1"/>
          <p:nvPr/>
        </p:nvSpPr>
        <p:spPr>
          <a:xfrm>
            <a:off x="389205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24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C30E741-526B-41EE-9511-CA17D75F9551}"/>
              </a:ext>
            </a:extLst>
          </p:cNvPr>
          <p:cNvSpPr txBox="1"/>
          <p:nvPr/>
        </p:nvSpPr>
        <p:spPr>
          <a:xfrm>
            <a:off x="3864427" y="1045182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Titre du document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F2A5229-8159-4DED-A262-8CB6FBB5E2C3}"/>
              </a:ext>
            </a:extLst>
          </p:cNvPr>
          <p:cNvSpPr txBox="1"/>
          <p:nvPr/>
        </p:nvSpPr>
        <p:spPr>
          <a:xfrm>
            <a:off x="3831770" y="1556810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Lien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8B9221B-156B-4075-909E-6E3347BEA9FB}"/>
              </a:ext>
            </a:extLst>
          </p:cNvPr>
          <p:cNvSpPr txBox="1"/>
          <p:nvPr/>
        </p:nvSpPr>
        <p:spPr>
          <a:xfrm>
            <a:off x="3820885" y="1839839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Nom, Prénom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386E5B0-395F-49EA-B9DC-35368D75A74B}"/>
              </a:ext>
            </a:extLst>
          </p:cNvPr>
          <p:cNvSpPr txBox="1"/>
          <p:nvPr/>
        </p:nvSpPr>
        <p:spPr>
          <a:xfrm>
            <a:off x="3831771" y="2111982"/>
            <a:ext cx="4397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Fonction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8FC8175-0C06-4C48-9ABE-8EB5B63E8EF0}"/>
              </a:ext>
            </a:extLst>
          </p:cNvPr>
          <p:cNvSpPr txBox="1"/>
          <p:nvPr/>
        </p:nvSpPr>
        <p:spPr>
          <a:xfrm>
            <a:off x="3853543" y="2471212"/>
            <a:ext cx="79465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Dd/mm/</a:t>
            </a:r>
            <a:r>
              <a:rPr lang="fr-FR" sz="1000" dirty="0" err="1"/>
              <a:t>aaaa</a:t>
            </a:r>
            <a:endParaRPr lang="fr-FR" sz="10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E763C40-AD93-46D0-978C-5A1A89496A19}"/>
              </a:ext>
            </a:extLst>
          </p:cNvPr>
          <p:cNvSpPr txBox="1"/>
          <p:nvPr/>
        </p:nvSpPr>
        <p:spPr>
          <a:xfrm>
            <a:off x="3864429" y="3026383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 err="1"/>
              <a:t>Editeur</a:t>
            </a:r>
            <a:r>
              <a:rPr lang="fr-FR" sz="1000" dirty="0"/>
              <a:t> (Sigle)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53C86B0-69D2-421F-B6AC-BD0020E7194D}"/>
              </a:ext>
            </a:extLst>
          </p:cNvPr>
          <p:cNvSpPr txBox="1"/>
          <p:nvPr/>
        </p:nvSpPr>
        <p:spPr>
          <a:xfrm>
            <a:off x="3864429" y="3320297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Nom de la collection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C7DA919-C2C8-42BA-943C-AF5F4233538D}"/>
              </a:ext>
            </a:extLst>
          </p:cNvPr>
          <p:cNvSpPr txBox="1"/>
          <p:nvPr/>
        </p:nvSpPr>
        <p:spPr>
          <a:xfrm>
            <a:off x="3864429" y="3614211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Collation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58C0A23-43DF-4508-BDB3-FF8CFE4D28A5}"/>
              </a:ext>
            </a:extLst>
          </p:cNvPr>
          <p:cNvSpPr txBox="1"/>
          <p:nvPr/>
        </p:nvSpPr>
        <p:spPr>
          <a:xfrm>
            <a:off x="3864429" y="3875468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Disponibilité, résolution des vidéos, authentification</a:t>
            </a: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5DD9865D-90E1-0B4E-A3C2-7AC821F0DC92}"/>
              </a:ext>
            </a:extLst>
          </p:cNvPr>
          <p:cNvSpPr txBox="1">
            <a:spLocks/>
          </p:cNvSpPr>
          <p:nvPr/>
        </p:nvSpPr>
        <p:spPr>
          <a:xfrm>
            <a:off x="194245" y="2489461"/>
            <a:ext cx="2147173" cy="147841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Si manque de temps, ne privilégier qu’un traitement, mais bien effectué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0720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268770" y="1118832"/>
            <a:ext cx="1705595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Analyse 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et Indexation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268770" y="1954943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2687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268770" y="698208"/>
            <a:ext cx="2260234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TRAITEMENT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Espace réservé du numéro de diapositive 8">
            <a:extLst>
              <a:ext uri="{FF2B5EF4-FFF2-40B4-BE49-F238E27FC236}">
                <a16:creationId xmlns:a16="http://schemas.microsoft.com/office/drawing/2014/main" id="{6A893D89-59AB-0340-BA59-CD28E6A81301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EB66C4-380F-744E-A60B-AA1D8DEE569F}" type="slidenum">
              <a:t>25</a:t>
            </a:fld>
            <a:endParaRPr lang="fr-FR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6B2E21E-4C41-4D82-91C7-FB0F1BAE9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0" y="80962"/>
            <a:ext cx="9391650" cy="6696075"/>
          </a:xfrm>
          <a:prstGeom prst="rect">
            <a:avLst/>
          </a:prstGeom>
        </p:spPr>
      </p:pic>
      <p:sp>
        <p:nvSpPr>
          <p:cNvPr id="11" name="Espace réservé du numéro de diapositive 8">
            <a:extLst>
              <a:ext uri="{FF2B5EF4-FFF2-40B4-BE49-F238E27FC236}">
                <a16:creationId xmlns:a16="http://schemas.microsoft.com/office/drawing/2014/main" id="{183DFE1D-5E7B-49AE-B85C-36F9944F5754}"/>
              </a:ext>
            </a:extLst>
          </p:cNvPr>
          <p:cNvSpPr txBox="1"/>
          <p:nvPr/>
        </p:nvSpPr>
        <p:spPr>
          <a:xfrm>
            <a:off x="389205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25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F49A31-E2D7-4DEB-A37E-A5BC695B095C}"/>
              </a:ext>
            </a:extLst>
          </p:cNvPr>
          <p:cNvSpPr txBox="1"/>
          <p:nvPr/>
        </p:nvSpPr>
        <p:spPr>
          <a:xfrm>
            <a:off x="6324601" y="1600354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Nature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10AE30B-0C1C-432D-8FA4-9C5151725C3E}"/>
              </a:ext>
            </a:extLst>
          </p:cNvPr>
          <p:cNvSpPr txBox="1"/>
          <p:nvPr/>
        </p:nvSpPr>
        <p:spPr>
          <a:xfrm>
            <a:off x="8719459" y="1905154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Descripteur </a:t>
            </a:r>
            <a:r>
              <a:rPr lang="fr-FR" sz="1000" dirty="0" err="1"/>
              <a:t>Motbis</a:t>
            </a:r>
            <a:endParaRPr lang="fr-FR" sz="10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59B0F5F-E06D-4AD1-9373-A8D60262D805}"/>
              </a:ext>
            </a:extLst>
          </p:cNvPr>
          <p:cNvSpPr txBox="1"/>
          <p:nvPr/>
        </p:nvSpPr>
        <p:spPr>
          <a:xfrm>
            <a:off x="3897088" y="1916039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Résumé incorporant les mots-clés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0C8C0B3-7F7F-4ADB-A124-E11FF694E0D2}"/>
              </a:ext>
            </a:extLst>
          </p:cNvPr>
          <p:cNvSpPr txBox="1"/>
          <p:nvPr/>
        </p:nvSpPr>
        <p:spPr>
          <a:xfrm>
            <a:off x="3897088" y="3124354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Disciplines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46C1ACB-3BBB-4AFA-89EB-1A00A8CCA90A}"/>
              </a:ext>
            </a:extLst>
          </p:cNvPr>
          <p:cNvSpPr txBox="1"/>
          <p:nvPr/>
        </p:nvSpPr>
        <p:spPr>
          <a:xfrm>
            <a:off x="3897088" y="3426695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Lycée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98CE16C-ADEE-4402-99B4-D482A179AF14}"/>
              </a:ext>
            </a:extLst>
          </p:cNvPr>
          <p:cNvSpPr txBox="1"/>
          <p:nvPr/>
        </p:nvSpPr>
        <p:spPr>
          <a:xfrm>
            <a:off x="3886203" y="4547923"/>
            <a:ext cx="71845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Dd/mm/</a:t>
            </a:r>
            <a:r>
              <a:rPr lang="fr-FR" sz="1000" dirty="0" err="1"/>
              <a:t>aaaa</a:t>
            </a:r>
            <a:endParaRPr lang="fr-FR" sz="1000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ECDBF5D5-960B-AC4D-9EF7-808C244010CF}"/>
              </a:ext>
            </a:extLst>
          </p:cNvPr>
          <p:cNvSpPr txBox="1">
            <a:spLocks/>
          </p:cNvSpPr>
          <p:nvPr/>
        </p:nvSpPr>
        <p:spPr>
          <a:xfrm>
            <a:off x="194245" y="2489461"/>
            <a:ext cx="2147173" cy="147841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Si manque de temps, ne privilégier qu’un traitement, mais bien effectué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3219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CCB3F4-3984-4A48-BCBA-6E7F1C3801D7}"/>
              </a:ext>
            </a:extLst>
          </p:cNvPr>
          <p:cNvSpPr txBox="1"/>
          <p:nvPr/>
        </p:nvSpPr>
        <p:spPr>
          <a:xfrm>
            <a:off x="1183170" y="1118832"/>
            <a:ext cx="1785745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Médiagraphie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D6DCFE1-3927-6445-A3F5-247AB0AE51A0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C07C251-47B9-2749-A3CB-877F84E8885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5E36390C-FB55-4947-AB48-E86FD2AA9C5F}"/>
              </a:ext>
            </a:extLst>
          </p:cNvPr>
          <p:cNvSpPr txBox="1"/>
          <p:nvPr/>
        </p:nvSpPr>
        <p:spPr>
          <a:xfrm>
            <a:off x="1183170" y="698208"/>
            <a:ext cx="2168863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RECHERCHE DOCUMENTAIRE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F0D4474B-14C9-DF4B-BE23-EB281F1EBBB2}"/>
              </a:ext>
            </a:extLst>
          </p:cNvPr>
          <p:cNvSpPr txBox="1">
            <a:spLocks/>
          </p:cNvSpPr>
          <p:nvPr/>
        </p:nvSpPr>
        <p:spPr>
          <a:xfrm>
            <a:off x="1183170" y="1734750"/>
            <a:ext cx="4496270" cy="138608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[ressource 1]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endParaRPr lang="fr-FR" sz="1400" dirty="0">
              <a:solidFill>
                <a:schemeClr val="accent1"/>
              </a:solidFill>
            </a:endParaRPr>
          </a:p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[ressource 2]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endParaRPr lang="fr-FR" sz="1400" dirty="0">
              <a:solidFill>
                <a:schemeClr val="accent1"/>
              </a:solidFill>
            </a:endParaRPr>
          </a:p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[ressource 3]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endParaRPr lang="fr-FR" sz="1400" dirty="0">
              <a:solidFill>
                <a:schemeClr val="accent1"/>
              </a:solidFill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A7F7975E-C251-0C44-955F-DEFFFB48059D}"/>
              </a:ext>
            </a:extLst>
          </p:cNvPr>
          <p:cNvSpPr txBox="1">
            <a:spLocks/>
          </p:cNvSpPr>
          <p:nvPr/>
        </p:nvSpPr>
        <p:spPr>
          <a:xfrm>
            <a:off x="6588290" y="1227852"/>
            <a:ext cx="4496270" cy="440229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ctr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[un livre documentaire]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br>
              <a:rPr lang="fr-FR" sz="1400" dirty="0"/>
            </a:br>
            <a:endParaRPr lang="fr-FR" sz="1400" dirty="0"/>
          </a:p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[un ouvrage de fiction]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br>
              <a:rPr lang="fr-FR" sz="1400" dirty="0">
                <a:solidFill>
                  <a:schemeClr val="accent1"/>
                </a:solidFill>
              </a:rPr>
            </a:br>
            <a:endParaRPr lang="fr-FR" sz="1400" dirty="0"/>
          </a:p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[un documentaire vidéo, un film, une série]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br>
              <a:rPr lang="fr-FR" sz="1400" dirty="0"/>
            </a:br>
            <a:endParaRPr lang="fr-FR" sz="1400" dirty="0"/>
          </a:p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[un podcast, une émission radio]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endParaRPr lang="fr-FR" sz="1400" dirty="0">
              <a:solidFill>
                <a:schemeClr val="accent1"/>
              </a:solidFill>
            </a:endParaRPr>
          </a:p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[document pour l’orientation]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br>
              <a:rPr lang="fr-FR" sz="1400" dirty="0">
                <a:solidFill>
                  <a:schemeClr val="accent1"/>
                </a:solidFill>
              </a:rPr>
            </a:br>
            <a:endParaRPr lang="fr-FR" sz="1400" dirty="0"/>
          </a:p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chemeClr val="accent1"/>
                </a:solidFill>
              </a:rPr>
              <a:t>[document à destination des profs] Bibliographie au format ISO 690</a:t>
            </a:r>
            <a:endParaRPr lang="fr-FR" sz="1400" dirty="0"/>
          </a:p>
          <a:p>
            <a:pPr algn="l">
              <a:lnSpc>
                <a:spcPct val="100000"/>
              </a:lnSpc>
            </a:pPr>
            <a:endParaRPr lang="fr-FR" sz="1400" dirty="0"/>
          </a:p>
        </p:txBody>
      </p:sp>
      <p:sp>
        <p:nvSpPr>
          <p:cNvPr id="12" name="Espace réservé du numéro de diapositive 8">
            <a:extLst>
              <a:ext uri="{FF2B5EF4-FFF2-40B4-BE49-F238E27FC236}">
                <a16:creationId xmlns:a16="http://schemas.microsoft.com/office/drawing/2014/main" id="{0A67CDBC-612F-4F20-A1B8-55F406EA5934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7E7204-87A1-0441-9F20-A0EAFA5404F0}" type="slidenum">
              <a:rPr sz="1200">
                <a:solidFill>
                  <a:schemeClr val="bg1">
                    <a:lumMod val="50000"/>
                  </a:schemeClr>
                </a:solidFill>
              </a:rPr>
              <a:t>26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024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9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9B4AC938-BA9D-9044-BCAD-2744922DED6C}"/>
              </a:ext>
            </a:extLst>
          </p:cNvPr>
          <p:cNvSpPr txBox="1"/>
          <p:nvPr/>
        </p:nvSpPr>
        <p:spPr>
          <a:xfrm>
            <a:off x="1049983" y="4160931"/>
            <a:ext cx="5006755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</a:rPr>
              <a:t>EPREUVE DE MISE EN SITUATION PROFESSIONNELLE</a:t>
            </a:r>
          </a:p>
        </p:txBody>
      </p:sp>
      <p:sp>
        <p:nvSpPr>
          <p:cNvPr id="4" name="ZoneTexte 4">
            <a:extLst>
              <a:ext uri="{FF2B5EF4-FFF2-40B4-BE49-F238E27FC236}">
                <a16:creationId xmlns:a16="http://schemas.microsoft.com/office/drawing/2014/main" id="{312CE941-27B1-FA45-B0A0-30A90981CB28}"/>
              </a:ext>
            </a:extLst>
          </p:cNvPr>
          <p:cNvSpPr txBox="1"/>
          <p:nvPr/>
        </p:nvSpPr>
        <p:spPr>
          <a:xfrm>
            <a:off x="1049983" y="2577552"/>
            <a:ext cx="4117859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TITRE DE LA SEQUENCE</a:t>
            </a:r>
          </a:p>
        </p:txBody>
      </p:sp>
      <p:sp>
        <p:nvSpPr>
          <p:cNvPr id="5" name="Espace réservé du numéro de diapositive 8">
            <a:extLst>
              <a:ext uri="{FF2B5EF4-FFF2-40B4-BE49-F238E27FC236}">
                <a16:creationId xmlns:a16="http://schemas.microsoft.com/office/drawing/2014/main" id="{2199C192-A94E-2B49-8326-7D2808C9810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27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8" name="ZoneTexte 4">
            <a:extLst>
              <a:ext uri="{FF2B5EF4-FFF2-40B4-BE49-F238E27FC236}">
                <a16:creationId xmlns:a16="http://schemas.microsoft.com/office/drawing/2014/main" id="{C42293C9-9CF5-8F45-BE3C-71F4B858CA8B}"/>
              </a:ext>
            </a:extLst>
          </p:cNvPr>
          <p:cNvSpPr txBox="1"/>
          <p:nvPr/>
        </p:nvSpPr>
        <p:spPr>
          <a:xfrm>
            <a:off x="1049983" y="3088439"/>
            <a:ext cx="277351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800" b="1" spc="-150" dirty="0">
                <a:solidFill>
                  <a:srgbClr val="000000"/>
                </a:solidFill>
                <a:latin typeface="Calibri"/>
              </a:rPr>
              <a:t>Conclusion</a:t>
            </a:r>
            <a:endParaRPr lang="fr-FR" sz="4800" b="1" i="0" u="none" strike="noStrike" kern="1200" cap="none" spc="-15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904664C-AF37-6C4A-A588-6E884FF4AECA}"/>
              </a:ext>
            </a:extLst>
          </p:cNvPr>
          <p:cNvCxnSpPr>
            <a:cxnSpLocks/>
          </p:cNvCxnSpPr>
          <p:nvPr/>
        </p:nvCxnSpPr>
        <p:spPr>
          <a:xfrm>
            <a:off x="1183170" y="4040183"/>
            <a:ext cx="98256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E6FB0888-47C0-274A-89C5-90094DB9667C}"/>
              </a:ext>
            </a:extLst>
          </p:cNvPr>
          <p:cNvCxnSpPr>
            <a:cxnSpLocks/>
          </p:cNvCxnSpPr>
          <p:nvPr/>
        </p:nvCxnSpPr>
        <p:spPr>
          <a:xfrm>
            <a:off x="1183170" y="2496787"/>
            <a:ext cx="982566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Licence Creative Commons">
            <a:extLst>
              <a:ext uri="{FF2B5EF4-FFF2-40B4-BE49-F238E27FC236}">
                <a16:creationId xmlns:a16="http://schemas.microsoft.com/office/drawing/2014/main" id="{26B35487-1D9E-B74D-9AC8-8131747C9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170" y="6402311"/>
            <a:ext cx="737253" cy="25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3">
            <a:extLst>
              <a:ext uri="{FF2B5EF4-FFF2-40B4-BE49-F238E27FC236}">
                <a16:creationId xmlns:a16="http://schemas.microsoft.com/office/drawing/2014/main" id="{939E1084-AFC2-BD49-9C45-773238AF519D}"/>
              </a:ext>
            </a:extLst>
          </p:cNvPr>
          <p:cNvSpPr txBox="1"/>
          <p:nvPr/>
        </p:nvSpPr>
        <p:spPr>
          <a:xfrm>
            <a:off x="1920423" y="6415804"/>
            <a:ext cx="5246949" cy="24622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Présentation sous licence libre : « </a:t>
            </a:r>
            <a:r>
              <a:rPr lang="fr-FR" sz="1000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Creative</a:t>
            </a:r>
            <a:r>
              <a:rPr lang="fr-FR" sz="1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Commons CC BY NC SA »  </a:t>
            </a:r>
            <a:r>
              <a:rPr lang="fr-FR" sz="1000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Lost</a:t>
            </a:r>
            <a:r>
              <a:rPr lang="fr-FR" sz="1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In Documentation, 2021</a:t>
            </a:r>
            <a:endParaRPr lang="fr-FR" sz="1000" b="0" i="0" u="none" strike="noStrike" kern="1200" cap="none" spc="0" baseline="0" dirty="0">
              <a:solidFill>
                <a:schemeClr val="bg1">
                  <a:lumMod val="75000"/>
                </a:schemeClr>
              </a:solidFill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75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78105FB-7F46-6146-BC95-9D4506F84E33}"/>
              </a:ext>
            </a:extLst>
          </p:cNvPr>
          <p:cNvSpPr txBox="1"/>
          <p:nvPr/>
        </p:nvSpPr>
        <p:spPr>
          <a:xfrm>
            <a:off x="1183170" y="1118832"/>
            <a:ext cx="4775346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Éléments de définitions et remarques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D254555-3F3A-9440-82D5-543957DF5C92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E4E9119-24DE-9843-BF90-91108CC8C45F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>
            <a:extLst>
              <a:ext uri="{FF2B5EF4-FFF2-40B4-BE49-F238E27FC236}">
                <a16:creationId xmlns:a16="http://schemas.microsoft.com/office/drawing/2014/main" id="{782C4B74-E94D-9E48-8793-158D96EA593C}"/>
              </a:ext>
            </a:extLst>
          </p:cNvPr>
          <p:cNvSpPr txBox="1">
            <a:spLocks/>
          </p:cNvSpPr>
          <p:nvPr/>
        </p:nvSpPr>
        <p:spPr>
          <a:xfrm>
            <a:off x="1176209" y="1980000"/>
            <a:ext cx="7920000" cy="424840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Concept 1 :</a:t>
            </a:r>
            <a:r>
              <a:rPr lang="fr-FR" sz="1800" b="1" dirty="0">
                <a:latin typeface="+mn-lt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  <a:br>
              <a:rPr lang="fr-FR" sz="1800" dirty="0">
                <a:latin typeface="+mj-lt"/>
              </a:rPr>
            </a:b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  <a:br>
              <a:rPr lang="fr-FR" sz="1800" dirty="0">
                <a:latin typeface="+mj-lt"/>
              </a:rPr>
            </a:b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</a:p>
          <a:p>
            <a:pPr algn="l">
              <a:lnSpc>
                <a:spcPct val="100000"/>
              </a:lnSpc>
            </a:pPr>
            <a:endParaRPr lang="fr-FR" sz="1800" b="1" u="sng" dirty="0">
              <a:latin typeface="+mj-lt"/>
            </a:endParaRPr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Concept 2 : </a:t>
            </a:r>
            <a:endParaRPr lang="fr-FR" sz="1800" b="1" dirty="0">
              <a:latin typeface="+mn-lt"/>
            </a:endParaRPr>
          </a:p>
          <a:p>
            <a:pPr algn="l">
              <a:lnSpc>
                <a:spcPct val="100000"/>
              </a:lnSpc>
            </a:pP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  <a:br>
              <a:rPr lang="fr-FR" sz="1800" dirty="0"/>
            </a:b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  <a:br>
              <a:rPr lang="fr-FR" sz="1800" dirty="0"/>
            </a:b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</a:p>
          <a:p>
            <a:pPr algn="l">
              <a:lnSpc>
                <a:spcPct val="100000"/>
              </a:lnSpc>
            </a:pPr>
            <a:endParaRPr lang="fr-FR" sz="1800" b="1" u="sng" dirty="0"/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Remarque </a:t>
            </a:r>
            <a:r>
              <a:rPr lang="fr-FR" sz="1800" b="1" u="sng" dirty="0"/>
              <a:t>: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  <a:br>
              <a:rPr lang="fr-FR" sz="1800" dirty="0"/>
            </a:b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 </a:t>
            </a:r>
            <a:br>
              <a:rPr lang="fr-FR" sz="1800" dirty="0">
                <a:latin typeface="+mj-lt"/>
              </a:rPr>
            </a:br>
            <a:r>
              <a:rPr lang="fr-FR" sz="1800" dirty="0" err="1">
                <a:latin typeface="+mj-lt"/>
              </a:rPr>
              <a:t>Text</a:t>
            </a:r>
            <a:r>
              <a:rPr lang="fr-FR" sz="1800" dirty="0">
                <a:latin typeface="+mj-lt"/>
              </a:rPr>
              <a:t> normal </a:t>
            </a:r>
            <a:r>
              <a:rPr lang="fr-FR" sz="1800" b="1" dirty="0">
                <a:latin typeface="+mn-lt"/>
              </a:rPr>
              <a:t>texte en gras</a:t>
            </a:r>
            <a:r>
              <a:rPr lang="fr-FR" sz="1800" dirty="0">
                <a:latin typeface="+mj-lt"/>
              </a:rPr>
              <a:t>.</a:t>
            </a:r>
            <a:br>
              <a:rPr lang="fr-FR" sz="1800" b="1" u="sng" dirty="0"/>
            </a:br>
            <a:endParaRPr lang="fr-FR" sz="1800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A01D77-9B61-4A46-8434-A52DC6F41BD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3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D5E1A8AE-3C43-6242-8B1E-988A8D6D741C}"/>
              </a:ext>
            </a:extLst>
          </p:cNvPr>
          <p:cNvSpPr txBox="1">
            <a:spLocks/>
          </p:cNvSpPr>
          <p:nvPr/>
        </p:nvSpPr>
        <p:spPr>
          <a:xfrm>
            <a:off x="4401918" y="1980000"/>
            <a:ext cx="4571448" cy="9244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Slide potentiellement inutile</a:t>
            </a:r>
            <a:br>
              <a:rPr lang="fr-FR" sz="1800" i="1" dirty="0">
                <a:solidFill>
                  <a:srgbClr val="C00000"/>
                </a:solidFill>
              </a:rPr>
            </a:br>
            <a:r>
              <a:rPr lang="fr-FR" sz="1800" i="1" dirty="0">
                <a:solidFill>
                  <a:srgbClr val="C00000"/>
                </a:solidFill>
              </a:rPr>
              <a:t>Commenter directement la slide précédente avec un brouillon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8">
            <a:extLst>
              <a:ext uri="{FF2B5EF4-FFF2-40B4-BE49-F238E27FC236}">
                <a16:creationId xmlns:a16="http://schemas.microsoft.com/office/drawing/2014/main" id="{C00B3C9F-CC65-CC44-8220-4822A5B71DA7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AB4E8D-F483-FC4A-ABAB-0595C730D095}" type="slidenum">
              <a:t>4</a:t>
            </a:fld>
            <a:endParaRPr lang="fr-FR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8105FB-7F46-6146-BC95-9D4506F84E33}"/>
              </a:ext>
            </a:extLst>
          </p:cNvPr>
          <p:cNvSpPr txBox="1"/>
          <p:nvPr/>
        </p:nvSpPr>
        <p:spPr>
          <a:xfrm>
            <a:off x="1183170" y="1118832"/>
            <a:ext cx="1904367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Problématique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D254555-3F3A-9440-82D5-543957DF5C92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E4E9119-24DE-9843-BF90-91108CC8C45F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>
            <a:extLst>
              <a:ext uri="{FF2B5EF4-FFF2-40B4-BE49-F238E27FC236}">
                <a16:creationId xmlns:a16="http://schemas.microsoft.com/office/drawing/2014/main" id="{782C4B74-E94D-9E48-8793-158D96EA593C}"/>
              </a:ext>
            </a:extLst>
          </p:cNvPr>
          <p:cNvSpPr txBox="1">
            <a:spLocks/>
          </p:cNvSpPr>
          <p:nvPr/>
        </p:nvSpPr>
        <p:spPr>
          <a:xfrm>
            <a:off x="1176209" y="2997382"/>
            <a:ext cx="7920000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dirty="0">
                <a:solidFill>
                  <a:schemeClr val="tx1"/>
                </a:solidFill>
                <a:latin typeface="+mn-lt"/>
              </a:rPr>
              <a:t>Problématique : reprend le fil directeur de la séquence. Que souhaite-t-on particulièrement travailler à partir du sujet ?</a:t>
            </a:r>
            <a:endParaRPr lang="fr-FR" sz="1800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75E8EA7-C638-4630-A6C1-3096D98DE033}"/>
              </a:ext>
            </a:extLst>
          </p:cNvPr>
          <p:cNvSpPr txBox="1">
            <a:spLocks/>
          </p:cNvSpPr>
          <p:nvPr/>
        </p:nvSpPr>
        <p:spPr>
          <a:xfrm>
            <a:off x="5136209" y="936207"/>
            <a:ext cx="4571448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Slide potentiellement inutile (rappel de la problématique sur la slide suivante)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63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9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4">
            <a:extLst>
              <a:ext uri="{FF2B5EF4-FFF2-40B4-BE49-F238E27FC236}">
                <a16:creationId xmlns:a16="http://schemas.microsoft.com/office/drawing/2014/main" id="{7E3F00AC-3A00-4DD4-9DF1-FF7B217C3206}"/>
              </a:ext>
            </a:extLst>
          </p:cNvPr>
          <p:cNvSpPr txBox="1"/>
          <p:nvPr/>
        </p:nvSpPr>
        <p:spPr>
          <a:xfrm>
            <a:off x="1183170" y="1118832"/>
            <a:ext cx="6275051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Problématique et organisation de la présentation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324E08C-65CD-4DEF-B23A-688D1FA5B87E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5BB2E5B3-0987-4EA1-92EE-E453F916D2CA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id="{E393BF93-BE55-4ED6-9550-4A9BE935E07A}"/>
              </a:ext>
            </a:extLst>
          </p:cNvPr>
          <p:cNvGrpSpPr/>
          <p:nvPr/>
        </p:nvGrpSpPr>
        <p:grpSpPr>
          <a:xfrm>
            <a:off x="1066800" y="3200298"/>
            <a:ext cx="9014553" cy="1985784"/>
            <a:chOff x="1066800" y="2943940"/>
            <a:chExt cx="9014553" cy="1985784"/>
          </a:xfrm>
        </p:grpSpPr>
        <p:sp>
          <p:nvSpPr>
            <p:cNvPr id="8" name="ZoneTexte 4">
              <a:extLst>
                <a:ext uri="{FF2B5EF4-FFF2-40B4-BE49-F238E27FC236}">
                  <a16:creationId xmlns:a16="http://schemas.microsoft.com/office/drawing/2014/main" id="{C42293C9-9CF5-8F45-BE3C-71F4B858CA8B}"/>
                </a:ext>
              </a:extLst>
            </p:cNvPr>
            <p:cNvSpPr txBox="1"/>
            <p:nvPr/>
          </p:nvSpPr>
          <p:spPr>
            <a:xfrm>
              <a:off x="1066800" y="2943940"/>
              <a:ext cx="3044423" cy="46166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400" b="1" spc="-150" dirty="0">
                  <a:solidFill>
                    <a:srgbClr val="000000"/>
                  </a:solidFill>
                  <a:latin typeface="Calibri"/>
                </a:rPr>
                <a:t>1. PROJET PÉDAGOGIQUE</a:t>
              </a:r>
              <a:endParaRPr lang="fr-FR" sz="2400" b="1" i="0" u="none" strike="noStrike" kern="1200" cap="none" spc="-15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ZoneTexte 4">
              <a:extLst>
                <a:ext uri="{FF2B5EF4-FFF2-40B4-BE49-F238E27FC236}">
                  <a16:creationId xmlns:a16="http://schemas.microsoft.com/office/drawing/2014/main" id="{9E24C949-51BB-44AA-A4AB-80E09E26EABA}"/>
                </a:ext>
              </a:extLst>
            </p:cNvPr>
            <p:cNvSpPr txBox="1"/>
            <p:nvPr/>
          </p:nvSpPr>
          <p:spPr>
            <a:xfrm>
              <a:off x="1066800" y="3452396"/>
              <a:ext cx="2610010" cy="147732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Présentation du projet </a:t>
              </a:r>
            </a:p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dirty="0">
                  <a:solidFill>
                    <a:srgbClr val="000000"/>
                  </a:solidFill>
                  <a:latin typeface="Calibri"/>
                </a:rPr>
                <a:t>Objectifs d’apprentissage</a:t>
              </a:r>
            </a:p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Compétences travaillées</a:t>
              </a:r>
            </a:p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Description du projet</a:t>
              </a:r>
            </a:p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dirty="0">
                  <a:solidFill>
                    <a:srgbClr val="000000"/>
                  </a:solidFill>
                  <a:latin typeface="Calibri"/>
                </a:rPr>
                <a:t>Modalités d’évaluation</a:t>
              </a:r>
              <a:endParaRPr lang="fr-FR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6" name="ZoneTexte 4">
              <a:extLst>
                <a:ext uri="{FF2B5EF4-FFF2-40B4-BE49-F238E27FC236}">
                  <a16:creationId xmlns:a16="http://schemas.microsoft.com/office/drawing/2014/main" id="{020FDB96-CC22-421E-9811-69995E271E3A}"/>
                </a:ext>
              </a:extLst>
            </p:cNvPr>
            <p:cNvSpPr txBox="1"/>
            <p:nvPr/>
          </p:nvSpPr>
          <p:spPr>
            <a:xfrm>
              <a:off x="6357257" y="2943940"/>
              <a:ext cx="3724096" cy="46166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400" b="1" spc="-150" dirty="0">
                  <a:solidFill>
                    <a:srgbClr val="000000"/>
                  </a:solidFill>
                  <a:latin typeface="Calibri"/>
                </a:rPr>
                <a:t>2. RECHERCHE DOCUMENTAIRE</a:t>
              </a:r>
              <a:endParaRPr lang="fr-FR" sz="2400" b="1" i="0" u="none" strike="noStrike" kern="1200" cap="none" spc="-15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ZoneTexte 4">
              <a:extLst>
                <a:ext uri="{FF2B5EF4-FFF2-40B4-BE49-F238E27FC236}">
                  <a16:creationId xmlns:a16="http://schemas.microsoft.com/office/drawing/2014/main" id="{0119952C-4DA6-4465-8DEF-651837ADB922}"/>
                </a:ext>
              </a:extLst>
            </p:cNvPr>
            <p:cNvSpPr txBox="1"/>
            <p:nvPr/>
          </p:nvSpPr>
          <p:spPr>
            <a:xfrm>
              <a:off x="6357257" y="3474296"/>
              <a:ext cx="3267241" cy="120032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Stratégie de recherche</a:t>
              </a:r>
            </a:p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dirty="0">
                  <a:solidFill>
                    <a:srgbClr val="000000"/>
                  </a:solidFill>
                  <a:latin typeface="Calibri"/>
                </a:rPr>
                <a:t>Présentation du corpus mobilisé</a:t>
              </a:r>
            </a:p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Traitement documentaire</a:t>
              </a:r>
            </a:p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b="1" dirty="0">
                  <a:solidFill>
                    <a:srgbClr val="000000"/>
                  </a:solidFill>
                  <a:latin typeface="Calibri"/>
                </a:rPr>
                <a:t>Médiagraphie</a:t>
              </a:r>
              <a:endParaRPr lang="fr-FR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3FDBFF92-BE84-4EF3-A92D-17E0159F7916}"/>
              </a:ext>
            </a:extLst>
          </p:cNvPr>
          <p:cNvSpPr txBox="1"/>
          <p:nvPr/>
        </p:nvSpPr>
        <p:spPr>
          <a:xfrm>
            <a:off x="1066800" y="1874932"/>
            <a:ext cx="10145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800" dirty="0">
                <a:solidFill>
                  <a:schemeClr val="tx1"/>
                </a:solidFill>
                <a:latin typeface="+mn-lt"/>
              </a:rPr>
              <a:t>Problématique : reprend le fil directeur de la séquence. Que souhaite-t-on particulièrement travailler à partir du sujet ?</a:t>
            </a:r>
            <a:endParaRPr lang="fr-FR" sz="1800" dirty="0"/>
          </a:p>
        </p:txBody>
      </p:sp>
      <p:sp>
        <p:nvSpPr>
          <p:cNvPr id="15" name="Espace réservé du numéro de diapositive 8">
            <a:extLst>
              <a:ext uri="{FF2B5EF4-FFF2-40B4-BE49-F238E27FC236}">
                <a16:creationId xmlns:a16="http://schemas.microsoft.com/office/drawing/2014/main" id="{D5A63D56-4CA7-42E3-B628-DDFF009BC59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5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891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9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9B4AC938-BA9D-9044-BCAD-2744922DED6C}"/>
              </a:ext>
            </a:extLst>
          </p:cNvPr>
          <p:cNvSpPr txBox="1"/>
          <p:nvPr/>
        </p:nvSpPr>
        <p:spPr>
          <a:xfrm>
            <a:off x="1049983" y="4160931"/>
            <a:ext cx="5006755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</a:rPr>
              <a:t>EPREUVE DE MISE EN SITUATION PROFESSIONNELLE</a:t>
            </a:r>
          </a:p>
        </p:txBody>
      </p:sp>
      <p:sp>
        <p:nvSpPr>
          <p:cNvPr id="4" name="ZoneTexte 4">
            <a:extLst>
              <a:ext uri="{FF2B5EF4-FFF2-40B4-BE49-F238E27FC236}">
                <a16:creationId xmlns:a16="http://schemas.microsoft.com/office/drawing/2014/main" id="{312CE941-27B1-FA45-B0A0-30A90981CB28}"/>
              </a:ext>
            </a:extLst>
          </p:cNvPr>
          <p:cNvSpPr txBox="1"/>
          <p:nvPr/>
        </p:nvSpPr>
        <p:spPr>
          <a:xfrm>
            <a:off x="1049983" y="2577552"/>
            <a:ext cx="4117859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TITRE DE LA SEQUENCE</a:t>
            </a:r>
          </a:p>
        </p:txBody>
      </p:sp>
      <p:sp>
        <p:nvSpPr>
          <p:cNvPr id="5" name="Espace réservé du numéro de diapositive 8">
            <a:extLst>
              <a:ext uri="{FF2B5EF4-FFF2-40B4-BE49-F238E27FC236}">
                <a16:creationId xmlns:a16="http://schemas.microsoft.com/office/drawing/2014/main" id="{2199C192-A94E-2B49-8326-7D2808C9810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6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8" name="ZoneTexte 4">
            <a:extLst>
              <a:ext uri="{FF2B5EF4-FFF2-40B4-BE49-F238E27FC236}">
                <a16:creationId xmlns:a16="http://schemas.microsoft.com/office/drawing/2014/main" id="{C42293C9-9CF5-8F45-BE3C-71F4B858CA8B}"/>
              </a:ext>
            </a:extLst>
          </p:cNvPr>
          <p:cNvSpPr txBox="1"/>
          <p:nvPr/>
        </p:nvSpPr>
        <p:spPr>
          <a:xfrm>
            <a:off x="1049983" y="3088439"/>
            <a:ext cx="4842992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800" b="1" spc="-150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4800" b="1" i="0" u="none" strike="noStrike" kern="1200" cap="none" spc="-15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904664C-AF37-6C4A-A588-6E884FF4AECA}"/>
              </a:ext>
            </a:extLst>
          </p:cNvPr>
          <p:cNvCxnSpPr>
            <a:cxnSpLocks/>
          </p:cNvCxnSpPr>
          <p:nvPr/>
        </p:nvCxnSpPr>
        <p:spPr>
          <a:xfrm>
            <a:off x="1183170" y="4040183"/>
            <a:ext cx="98256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E6FB0888-47C0-274A-89C5-90094DB9667C}"/>
              </a:ext>
            </a:extLst>
          </p:cNvPr>
          <p:cNvCxnSpPr>
            <a:cxnSpLocks/>
          </p:cNvCxnSpPr>
          <p:nvPr/>
        </p:nvCxnSpPr>
        <p:spPr>
          <a:xfrm>
            <a:off x="1183170" y="2496787"/>
            <a:ext cx="982566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70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A60481-619E-9B4A-B663-87BE5D1B20B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76209" y="1980000"/>
            <a:ext cx="7920000" cy="2032416"/>
          </a:xfrm>
        </p:spPr>
        <p:txBody>
          <a:bodyPr wrap="square" lIns="0" tIns="46800" anchor="t" anchorCtr="0">
            <a:spAutoFit/>
          </a:bodyPr>
          <a:lstStyle/>
          <a:p>
            <a:pPr lvl="0" algn="l">
              <a:lnSpc>
                <a:spcPct val="100000"/>
              </a:lnSpc>
            </a:pPr>
            <a:r>
              <a:rPr lang="fr-FR" sz="1800" b="1" dirty="0">
                <a:solidFill>
                  <a:schemeClr val="tx1"/>
                </a:solidFill>
                <a:latin typeface="+mn-lt"/>
              </a:rPr>
              <a:t>Présentation du projet : </a:t>
            </a:r>
            <a:r>
              <a:rPr lang="fr-FR" sz="1800" i="1" dirty="0">
                <a:solidFill>
                  <a:schemeClr val="tx1"/>
                </a:solidFill>
                <a:latin typeface="+mj-lt"/>
              </a:rPr>
              <a:t>Présentation du projet concrètement. Dans quelle situation les élèves vont être mis, avec quelle </a:t>
            </a:r>
            <a:r>
              <a:rPr lang="fr-FR" sz="1800" b="1" i="1" dirty="0">
                <a:solidFill>
                  <a:schemeClr val="tx1"/>
                </a:solidFill>
                <a:latin typeface="+mj-lt"/>
              </a:rPr>
              <a:t>production</a:t>
            </a:r>
            <a:r>
              <a:rPr lang="fr-FR" sz="1800" i="1" dirty="0">
                <a:solidFill>
                  <a:schemeClr val="tx1"/>
                </a:solidFill>
                <a:latin typeface="+mj-lt"/>
              </a:rPr>
              <a:t> précise doivent-ils effectuer.</a:t>
            </a:r>
            <a:br>
              <a:rPr lang="fr-FR" sz="1800" dirty="0">
                <a:solidFill>
                  <a:schemeClr val="tx1"/>
                </a:solidFill>
                <a:latin typeface="+mj-lt"/>
              </a:rPr>
            </a:br>
            <a:br>
              <a:rPr lang="fr-FR" sz="1800" dirty="0">
                <a:solidFill>
                  <a:schemeClr val="tx1"/>
                </a:solidFill>
                <a:latin typeface="+mj-lt"/>
              </a:rPr>
            </a:br>
            <a:r>
              <a:rPr lang="fr-FR" sz="1800" b="1" dirty="0">
                <a:solidFill>
                  <a:schemeClr val="tx1"/>
                </a:solidFill>
                <a:latin typeface="+mn-lt"/>
              </a:rPr>
              <a:t>Acteurs et rôle : </a:t>
            </a:r>
            <a:br>
              <a:rPr lang="fr-FR" sz="1800" b="1" u="sng" dirty="0">
                <a:solidFill>
                  <a:schemeClr val="tx1"/>
                </a:solidFill>
              </a:rPr>
            </a:br>
            <a:r>
              <a:rPr lang="fr-FR" sz="1800" dirty="0">
                <a:solidFill>
                  <a:schemeClr val="tx1"/>
                </a:solidFill>
                <a:latin typeface="+mj-lt"/>
              </a:rPr>
              <a:t>professeur de discipline : Définir les champs d’action concret du </a:t>
            </a:r>
            <a:r>
              <a:rPr lang="fr-FR" sz="1800" dirty="0" err="1">
                <a:solidFill>
                  <a:schemeClr val="tx1"/>
                </a:solidFill>
                <a:latin typeface="+mj-lt"/>
              </a:rPr>
              <a:t>prof.discipline</a:t>
            </a:r>
            <a:br>
              <a:rPr lang="fr-FR" sz="1800" dirty="0">
                <a:solidFill>
                  <a:schemeClr val="tx1"/>
                </a:solidFill>
                <a:latin typeface="+mj-lt"/>
              </a:rPr>
            </a:br>
            <a:r>
              <a:rPr lang="fr-FR" sz="1800" dirty="0">
                <a:solidFill>
                  <a:schemeClr val="tx1"/>
                </a:solidFill>
                <a:latin typeface="+mj-lt"/>
              </a:rPr>
              <a:t>professeur documentaliste : Définir les champs d’action concret du prof. doc</a:t>
            </a:r>
            <a:br>
              <a:rPr lang="fr-FR" sz="1800" dirty="0">
                <a:solidFill>
                  <a:schemeClr val="tx1"/>
                </a:solidFill>
                <a:latin typeface="+mj-lt"/>
              </a:rPr>
            </a:br>
            <a:r>
              <a:rPr lang="fr-FR" sz="1800" dirty="0">
                <a:solidFill>
                  <a:schemeClr val="tx1"/>
                </a:solidFill>
                <a:latin typeface="+mj-lt"/>
              </a:rPr>
              <a:t>intervenant extérieur : Qui ? Et pourquoi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2E1FF1-9CBC-8A41-AE07-88194F3E7C95}"/>
              </a:ext>
            </a:extLst>
          </p:cNvPr>
          <p:cNvSpPr txBox="1"/>
          <p:nvPr/>
        </p:nvSpPr>
        <p:spPr>
          <a:xfrm>
            <a:off x="1183170" y="1118832"/>
            <a:ext cx="4618252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Présentation du projet pédagogique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312E847-4444-3E4D-B2AC-6986763771FD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9614012-732B-0F4E-B0AB-EFB66A02473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02972266-D089-483F-8D7C-B4F0D34FD15C}"/>
              </a:ext>
            </a:extLst>
          </p:cNvPr>
          <p:cNvSpPr txBox="1"/>
          <p:nvPr/>
        </p:nvSpPr>
        <p:spPr>
          <a:xfrm>
            <a:off x="1183170" y="698208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C1E8BD-026C-4BE2-9620-E2A02BB7543C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7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AA5C2D25-D381-604A-B7F8-19081D702636}"/>
              </a:ext>
            </a:extLst>
          </p:cNvPr>
          <p:cNvSpPr txBox="1">
            <a:spLocks/>
          </p:cNvSpPr>
          <p:nvPr/>
        </p:nvSpPr>
        <p:spPr>
          <a:xfrm>
            <a:off x="1176209" y="4012416"/>
            <a:ext cx="4571448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Déplacer les Acteurs et Rôles dans la séquence en les définissant bien.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4B0046C-84A4-E548-B069-ED7442C175FA}"/>
              </a:ext>
            </a:extLst>
          </p:cNvPr>
          <p:cNvSpPr txBox="1"/>
          <p:nvPr/>
        </p:nvSpPr>
        <p:spPr>
          <a:xfrm>
            <a:off x="1183170" y="1118832"/>
            <a:ext cx="3249287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Objectifs d’apprentissage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41620A5-7A21-C942-8D04-52936AFC8CD9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F57D3C5-BCA7-E94B-9D7C-BB082AECDD67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9C53173D-FE87-0648-A4E8-3476B38B502A}"/>
              </a:ext>
            </a:extLst>
          </p:cNvPr>
          <p:cNvSpPr txBox="1"/>
          <p:nvPr/>
        </p:nvSpPr>
        <p:spPr>
          <a:xfrm>
            <a:off x="1183170" y="698208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15B0948-0D50-9840-BAEC-F379BFB38FC0}"/>
              </a:ext>
            </a:extLst>
          </p:cNvPr>
          <p:cNvSpPr txBox="1">
            <a:spLocks/>
          </p:cNvSpPr>
          <p:nvPr/>
        </p:nvSpPr>
        <p:spPr>
          <a:xfrm>
            <a:off x="1176209" y="1980000"/>
            <a:ext cx="7920000" cy="31404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Objectif général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Reprise de la problématique</a:t>
            </a:r>
            <a:endParaRPr lang="fr-FR" sz="1800" b="1" u="sng" dirty="0">
              <a:latin typeface="+mn-lt"/>
            </a:endParaRPr>
          </a:p>
          <a:p>
            <a:pPr algn="l">
              <a:lnSpc>
                <a:spcPct val="100000"/>
              </a:lnSpc>
            </a:pPr>
            <a:endParaRPr lang="fr-FR" sz="1800" b="1" u="sng" dirty="0">
              <a:latin typeface="+mn-lt"/>
            </a:endParaRPr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Objectifs transversaux: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Tirés du Socle Commun de Compétences, de Connaissances et de Culture</a:t>
            </a:r>
          </a:p>
          <a:p>
            <a:pPr algn="l">
              <a:lnSpc>
                <a:spcPct val="100000"/>
              </a:lnSpc>
            </a:pPr>
            <a:endParaRPr lang="fr-FR" sz="1800" b="1" u="sng" dirty="0"/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Objectifs disciplinaires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Tirés des programmes</a:t>
            </a:r>
          </a:p>
          <a:p>
            <a:pPr algn="l">
              <a:lnSpc>
                <a:spcPct val="100000"/>
              </a:lnSpc>
            </a:pPr>
            <a:endParaRPr lang="fr-FR" sz="1800" b="1" u="sng" dirty="0"/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Objectifs info-documentaires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Tirés des cadres de références ou outils de P. Duplessis.</a:t>
            </a:r>
            <a:endParaRPr lang="fr-FR" sz="1800" b="1" u="sng" dirty="0"/>
          </a:p>
        </p:txBody>
      </p:sp>
      <p:sp>
        <p:nvSpPr>
          <p:cNvPr id="10" name="Espace réservé du numéro de diapositive 8">
            <a:extLst>
              <a:ext uri="{FF2B5EF4-FFF2-40B4-BE49-F238E27FC236}">
                <a16:creationId xmlns:a16="http://schemas.microsoft.com/office/drawing/2014/main" id="{1F54FB6E-ED56-4AD2-854B-FF6BC1CAEF11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8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F8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801DB5F-1C34-5647-8588-D7920166387D}"/>
              </a:ext>
            </a:extLst>
          </p:cNvPr>
          <p:cNvSpPr txBox="1"/>
          <p:nvPr/>
        </p:nvSpPr>
        <p:spPr>
          <a:xfrm>
            <a:off x="1183170" y="1118832"/>
            <a:ext cx="3130665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rgbClr val="000000"/>
                </a:solidFill>
                <a:latin typeface="Calibri"/>
              </a:rPr>
              <a:t>Compétences travaillées</a:t>
            </a: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AFA099D0-39D3-B54C-B305-28EA68DB787A}"/>
              </a:ext>
            </a:extLst>
          </p:cNvPr>
          <p:cNvCxnSpPr>
            <a:cxnSpLocks/>
          </p:cNvCxnSpPr>
          <p:nvPr/>
        </p:nvCxnSpPr>
        <p:spPr>
          <a:xfrm>
            <a:off x="1183170" y="1552172"/>
            <a:ext cx="272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AD99C24-A53E-2C43-BBCB-53474802E01D}"/>
              </a:ext>
            </a:extLst>
          </p:cNvPr>
          <p:cNvCxnSpPr>
            <a:cxnSpLocks/>
          </p:cNvCxnSpPr>
          <p:nvPr/>
        </p:nvCxnSpPr>
        <p:spPr>
          <a:xfrm>
            <a:off x="1183170" y="1045182"/>
            <a:ext cx="27235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EA12724C-00B6-8B49-B05A-B29AC4A3BDCE}"/>
              </a:ext>
            </a:extLst>
          </p:cNvPr>
          <p:cNvSpPr txBox="1"/>
          <p:nvPr/>
        </p:nvSpPr>
        <p:spPr>
          <a:xfrm>
            <a:off x="1183170" y="698208"/>
            <a:ext cx="1728037" cy="21544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u="sng" dirty="0">
                <a:solidFill>
                  <a:srgbClr val="000000"/>
                </a:solidFill>
                <a:latin typeface="Calibri"/>
              </a:rPr>
              <a:t>PROJET PÉDAGOGIQUE</a:t>
            </a:r>
            <a:endParaRPr lang="fr-FR" sz="1400" b="1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E5BD4401-E06E-7946-823D-5355F7C15C89}"/>
              </a:ext>
            </a:extLst>
          </p:cNvPr>
          <p:cNvSpPr txBox="1">
            <a:spLocks/>
          </p:cNvSpPr>
          <p:nvPr/>
        </p:nvSpPr>
        <p:spPr>
          <a:xfrm>
            <a:off x="1176209" y="1980000"/>
            <a:ext cx="7920000" cy="34174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Savoirs pratiques :</a:t>
            </a:r>
            <a:r>
              <a:rPr lang="fr-FR" sz="1800" b="1" dirty="0">
                <a:latin typeface="+mn-lt"/>
              </a:rPr>
              <a:t> </a:t>
            </a:r>
            <a:endParaRPr lang="fr-FR" sz="1800" b="1" dirty="0"/>
          </a:p>
          <a:p>
            <a:pPr algn="l">
              <a:lnSpc>
                <a:spcPct val="100000"/>
              </a:lnSpc>
            </a:pPr>
            <a:r>
              <a:rPr lang="fr-FR" sz="1800" dirty="0"/>
              <a:t>Verbe + opération : (</a:t>
            </a:r>
            <a:r>
              <a:rPr lang="fr-FR" sz="1800" i="1" dirty="0"/>
              <a:t>ex : Apprendre à utiliser </a:t>
            </a:r>
            <a:r>
              <a:rPr lang="fr-FR" sz="1800" i="1" dirty="0" err="1"/>
              <a:t>Esidoc</a:t>
            </a:r>
            <a:r>
              <a:rPr lang="fr-FR" sz="1800" i="1" dirty="0"/>
              <a:t>, savoir rédiger une bibliographie, mettre en place une veille informationnelle</a:t>
            </a:r>
            <a:r>
              <a:rPr lang="fr-FR" sz="1800" dirty="0"/>
              <a:t>.)</a:t>
            </a:r>
            <a:br>
              <a:rPr lang="fr-FR" sz="1800" i="1" dirty="0"/>
            </a:br>
            <a:br>
              <a:rPr lang="fr-FR" sz="1800" i="1" dirty="0"/>
            </a:br>
            <a:r>
              <a:rPr lang="fr-FR" sz="1800" b="1" u="sng" dirty="0">
                <a:latin typeface="+mn-lt"/>
              </a:rPr>
              <a:t>Savoirs théoriques :</a:t>
            </a:r>
            <a:r>
              <a:rPr lang="fr-FR" sz="1800" b="1" dirty="0">
                <a:latin typeface="+mn-lt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Verbe + notion : (</a:t>
            </a:r>
            <a:r>
              <a:rPr lang="fr-FR" sz="1800" i="1" dirty="0"/>
              <a:t>ex : Comprendre le modèle économique d’Internet, comprendre comment fonctionne un moteur de recherche, savoir pourquoi il faut référencer une information</a:t>
            </a:r>
            <a:r>
              <a:rPr lang="fr-FR" sz="1800" dirty="0"/>
              <a:t>.)</a:t>
            </a:r>
            <a:br>
              <a:rPr lang="fr-FR" sz="1800" dirty="0"/>
            </a:br>
            <a:endParaRPr lang="fr-FR" sz="1800" dirty="0">
              <a:latin typeface="+mj-lt"/>
            </a:endParaRPr>
          </a:p>
          <a:p>
            <a:pPr algn="l">
              <a:lnSpc>
                <a:spcPct val="100000"/>
              </a:lnSpc>
            </a:pPr>
            <a:r>
              <a:rPr lang="fr-FR" sz="1800" b="1" u="sng" dirty="0">
                <a:latin typeface="+mn-lt"/>
              </a:rPr>
              <a:t>Savoirs normatifs :</a:t>
            </a:r>
            <a:r>
              <a:rPr lang="fr-FR" sz="1800" b="1" dirty="0">
                <a:latin typeface="+mn-lt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1800" dirty="0"/>
              <a:t>Verbe + qualité (ex: </a:t>
            </a:r>
            <a:r>
              <a:rPr lang="fr-FR" sz="1800" i="1" dirty="0"/>
              <a:t>développer une distance critique, faire preuve de responsabilité lors d’une publication en ligne, développer une position réflexive </a:t>
            </a:r>
            <a:r>
              <a:rPr lang="fr-FR" sz="1800" dirty="0"/>
              <a:t>)</a:t>
            </a:r>
            <a:endParaRPr lang="fr-FR" sz="1800" dirty="0">
              <a:latin typeface="+mj-lt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30F2A720-9B65-4E02-8365-EA861072384E}"/>
              </a:ext>
            </a:extLst>
          </p:cNvPr>
          <p:cNvSpPr txBox="1">
            <a:spLocks/>
          </p:cNvSpPr>
          <p:nvPr/>
        </p:nvSpPr>
        <p:spPr>
          <a:xfrm>
            <a:off x="5136209" y="936207"/>
            <a:ext cx="4571448" cy="6474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6800" rIns="91440" bIns="45720" anchor="t" anchorCtr="0" compatLnSpc="1">
            <a:sp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1800" i="1" dirty="0">
                <a:solidFill>
                  <a:srgbClr val="C00000"/>
                </a:solidFill>
              </a:rPr>
              <a:t>ATTENTION : penser aux compétences dans l’ensemble des disciplines mobilisées</a:t>
            </a:r>
            <a:endParaRPr lang="fr-FR" sz="1800" i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Espace réservé du numéro de diapositive 8">
            <a:extLst>
              <a:ext uri="{FF2B5EF4-FFF2-40B4-BE49-F238E27FC236}">
                <a16:creationId xmlns:a16="http://schemas.microsoft.com/office/drawing/2014/main" id="{8DF88F24-A441-4D7C-A7F0-6E9BD45A75CC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C167AC-6A29-5B48-8621-5074E0A46826}" type="slidenum">
              <a:rPr sz="1200">
                <a:solidFill>
                  <a:schemeClr val="bg1">
                    <a:lumMod val="50000"/>
                  </a:schemeClr>
                </a:solidFill>
              </a:rPr>
              <a:t>9</a:t>
            </a:fld>
            <a:endParaRPr lang="fr-FR" sz="1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3055</TotalTime>
  <Words>1554</Words>
  <Application>Microsoft Macintosh PowerPoint</Application>
  <PresentationFormat>Grand écran</PresentationFormat>
  <Paragraphs>324</Paragraphs>
  <Slides>27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Thème Office</vt:lpstr>
      <vt:lpstr>Présentation PowerPoint</vt:lpstr>
      <vt:lpstr>Taper le texte du sujet ici</vt:lpstr>
      <vt:lpstr>Présentation PowerPoint</vt:lpstr>
      <vt:lpstr>Présentation PowerPoint</vt:lpstr>
      <vt:lpstr>Présentation PowerPoint</vt:lpstr>
      <vt:lpstr>Présentation PowerPoint</vt:lpstr>
      <vt:lpstr>Présentation du projet : Présentation du projet concrètement. Dans quelle situation les élèves vont être mis, avec quelle production précise doivent-ils effectuer.  Acteurs et rôle :  professeur de discipline : Définir les champs d’action concret du prof.discipline professeur documentaliste : Définir les champs d’action concret du prof. doc intervenant extérieur : Qui ? Et pourquoi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projet de production dans un FabLab est mis en place pour une classe de 3eme en collège REP+. Les élèves doivent fabriquer des jeux de société. Vous travaillez avec l'équipe de tous les enseignants de la classe pour accompagner les élèves dans leur projet.</dc:title>
  <dc:creator>Sylvain BERARD</dc:creator>
  <cp:lastModifiedBy>Sylvain BERARD</cp:lastModifiedBy>
  <cp:revision>95</cp:revision>
  <dcterms:created xsi:type="dcterms:W3CDTF">2021-05-03T09:20:52Z</dcterms:created>
  <dcterms:modified xsi:type="dcterms:W3CDTF">2021-06-06T10:21:55Z</dcterms:modified>
</cp:coreProperties>
</file>