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Lst>
  <p:sldSz cy="5143500" cx="9144000"/>
  <p:notesSz cx="6858000" cy="9144000"/>
  <p:embeddedFontLst>
    <p:embeddedFont>
      <p:font typeface="Raleway"/>
      <p:regular r:id="rId40"/>
      <p:bold r:id="rId41"/>
      <p:italic r:id="rId42"/>
      <p:boldItalic r:id="rId43"/>
    </p:embeddedFont>
    <p:embeddedFont>
      <p:font typeface="Lato"/>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11AFCB4-3C80-46E1-9BF6-1FA85B470BAB}">
  <a:tblStyle styleId="{A11AFCB4-3C80-46E1-9BF6-1FA85B470BA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aleway-regular.fntdata"/><Relationship Id="rId20" Type="http://schemas.openxmlformats.org/officeDocument/2006/relationships/slide" Target="slides/slide14.xml"/><Relationship Id="rId42" Type="http://schemas.openxmlformats.org/officeDocument/2006/relationships/font" Target="fonts/Raleway-italic.fntdata"/><Relationship Id="rId41" Type="http://schemas.openxmlformats.org/officeDocument/2006/relationships/font" Target="fonts/Raleway-bold.fntdata"/><Relationship Id="rId22" Type="http://schemas.openxmlformats.org/officeDocument/2006/relationships/slide" Target="slides/slide16.xml"/><Relationship Id="rId44" Type="http://schemas.openxmlformats.org/officeDocument/2006/relationships/font" Target="fonts/Lato-regular.fntdata"/><Relationship Id="rId21" Type="http://schemas.openxmlformats.org/officeDocument/2006/relationships/slide" Target="slides/slide15.xml"/><Relationship Id="rId43" Type="http://schemas.openxmlformats.org/officeDocument/2006/relationships/font" Target="fonts/Raleway-boldItalic.fntdata"/><Relationship Id="rId24" Type="http://schemas.openxmlformats.org/officeDocument/2006/relationships/slide" Target="slides/slide18.xml"/><Relationship Id="rId46" Type="http://schemas.openxmlformats.org/officeDocument/2006/relationships/font" Target="fonts/Lato-italic.fntdata"/><Relationship Id="rId23" Type="http://schemas.openxmlformats.org/officeDocument/2006/relationships/slide" Target="slides/slide17.xml"/><Relationship Id="rId45"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47" Type="http://schemas.openxmlformats.org/officeDocument/2006/relationships/font" Target="fonts/Lato-boldItalic.fntdata"/><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slide" Target="slides/slide33.xml"/><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33e8da66ef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33e8da66ef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33e8da66ef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33e8da66ef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33e8da66ef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33e8da66ef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33e8da66ef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33e8da66ef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33e8da66ef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33e8da66ef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33e8da66ef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33e8da66ef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33e8da66ef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33e8da66ef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33e8da66ef_0_2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133e8da66ef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33e8da66ef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33e8da66ef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33e8da66ef_0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133e8da66ef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33e8da66e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33e8da66e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33e8da66ef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33e8da66ef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33e8da66ef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133e8da66ef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33e8da66ef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133e8da66ef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1fc87e8a8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1fc87e8a8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1fc87e8a8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11fc87e8a8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1fc87e8a84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1fc87e8a84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1fc87e8a8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11fc87e8a8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133e8da66ef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133e8da66ef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133e8da66ef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33e8da66ef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33e8da66ef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133e8da66ef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33e8da66ef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33e8da66ef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1fc87e8a8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1fc87e8a8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33e8da66ef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133e8da66ef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11fc87e8a84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11fc87e8a84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11fc87e8a84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11fc87e8a8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33e8da66ef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33e8da66ef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33e8da66ef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33e8da66ef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33e8da66ef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33e8da66ef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33e8da66ef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33e8da66ef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33e8da66ef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33e8da66ef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33e8da66ef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33e8da66ef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chlorofil.fr/systeme-educatif-agricole/structuration/etabs-secondaire/etablissements-publics-locaux-enseignement-formation-prof-agricoles/cdi/competences-prof-documentalistes-e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sz="3500"/>
              <a:t>CAPESA Externe de documentation</a:t>
            </a:r>
            <a:endParaRPr sz="3500"/>
          </a:p>
          <a:p>
            <a:pPr indent="0" lvl="0" marL="0" rtl="0" algn="l">
              <a:spcBef>
                <a:spcPts val="0"/>
              </a:spcBef>
              <a:spcAft>
                <a:spcPts val="0"/>
              </a:spcAft>
              <a:buNone/>
            </a:pPr>
            <a:r>
              <a:t/>
            </a:r>
            <a:endParaRPr sz="3500"/>
          </a:p>
          <a:p>
            <a:pPr indent="0" lvl="0" marL="0" rtl="0" algn="l">
              <a:spcBef>
                <a:spcPts val="0"/>
              </a:spcBef>
              <a:spcAft>
                <a:spcPts val="0"/>
              </a:spcAft>
              <a:buNone/>
            </a:pPr>
            <a:r>
              <a:rPr lang="fr" sz="3500"/>
              <a:t>Épreuve</a:t>
            </a:r>
            <a:r>
              <a:rPr lang="fr" sz="3500"/>
              <a:t> d’exercice pédagogique</a:t>
            </a:r>
            <a:endParaRPr sz="3500"/>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NOM, Prénom. Le XX/XX/XXXX</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727650" y="59347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Module G1</a:t>
            </a:r>
            <a:endParaRPr/>
          </a:p>
        </p:txBody>
      </p:sp>
      <p:sp>
        <p:nvSpPr>
          <p:cNvPr id="143" name="Google Shape;143;p22"/>
          <p:cNvSpPr txBox="1"/>
          <p:nvPr>
            <p:ph idx="1" type="body"/>
          </p:nvPr>
        </p:nvSpPr>
        <p:spPr>
          <a:xfrm>
            <a:off x="729450" y="1302650"/>
            <a:ext cx="7688700" cy="3706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a:t>Objectif général du module : </a:t>
            </a:r>
            <a:r>
              <a:rPr lang="fr"/>
              <a:t>Mobiliser des éléments d'une culture humaniste pour se situer et s'impliquer dans son environnement social et culturel.</a:t>
            </a:r>
            <a:endParaRPr/>
          </a:p>
          <a:p>
            <a:pPr indent="0" lvl="0" marL="0" rtl="0" algn="l">
              <a:spcBef>
                <a:spcPts val="1200"/>
              </a:spcBef>
              <a:spcAft>
                <a:spcPts val="0"/>
              </a:spcAft>
              <a:buNone/>
            </a:pPr>
            <a:r>
              <a:rPr b="1" lang="fr"/>
              <a:t>Objectif en documentation : </a:t>
            </a:r>
            <a:r>
              <a:rPr lang="fr"/>
              <a:t>Répondre à un besoin d'information professionnel en mobilisant la connaissance de l'information-documentation.</a:t>
            </a:r>
            <a:endParaRPr/>
          </a:p>
          <a:p>
            <a:pPr indent="0" lvl="0" marL="0" rtl="0" algn="l">
              <a:spcBef>
                <a:spcPts val="1200"/>
              </a:spcBef>
              <a:spcAft>
                <a:spcPts val="0"/>
              </a:spcAft>
              <a:buNone/>
            </a:pPr>
            <a:r>
              <a:rPr b="1" lang="fr"/>
              <a:t>Moyens :</a:t>
            </a:r>
            <a:endParaRPr b="1"/>
          </a:p>
          <a:p>
            <a:pPr indent="0" lvl="0" marL="0" rtl="0" algn="l">
              <a:spcBef>
                <a:spcPts val="1200"/>
              </a:spcBef>
              <a:spcAft>
                <a:spcPts val="0"/>
              </a:spcAft>
              <a:buNone/>
            </a:pPr>
            <a:r>
              <a:rPr b="1" lang="fr"/>
              <a:t>Période/ durée : </a:t>
            </a:r>
            <a:endParaRPr b="1"/>
          </a:p>
          <a:p>
            <a:pPr indent="-311150" lvl="0" marL="457200" rtl="0" algn="l">
              <a:spcBef>
                <a:spcPts val="1200"/>
              </a:spcBef>
              <a:spcAft>
                <a:spcPts val="0"/>
              </a:spcAft>
              <a:buSzPts val="1300"/>
              <a:buChar char="➢"/>
            </a:pPr>
            <a:r>
              <a:rPr lang="fr"/>
              <a:t>Septembre – Mai</a:t>
            </a:r>
            <a:endParaRPr/>
          </a:p>
          <a:p>
            <a:pPr indent="-311150" lvl="0" marL="457200" rtl="0" algn="l">
              <a:spcBef>
                <a:spcPts val="0"/>
              </a:spcBef>
              <a:spcAft>
                <a:spcPts val="0"/>
              </a:spcAft>
              <a:buSzPts val="1300"/>
              <a:buChar char="➢"/>
            </a:pPr>
            <a:r>
              <a:rPr lang="fr"/>
              <a:t>1h hebdomadaire en classe entière</a:t>
            </a:r>
            <a:endParaRPr/>
          </a:p>
          <a:p>
            <a:pPr indent="-311150" lvl="0" marL="457200" rtl="0" algn="l">
              <a:spcBef>
                <a:spcPts val="0"/>
              </a:spcBef>
              <a:spcAft>
                <a:spcPts val="0"/>
              </a:spcAft>
              <a:buSzPts val="1300"/>
              <a:buChar char="➢"/>
            </a:pPr>
            <a:r>
              <a:rPr lang="fr"/>
              <a:t>28 heures</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b="1" lang="fr"/>
              <a:t>Évaluations :</a:t>
            </a:r>
            <a:r>
              <a:rPr lang="f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727650" y="5934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Progression</a:t>
            </a:r>
            <a:endParaRPr/>
          </a:p>
        </p:txBody>
      </p:sp>
      <p:sp>
        <p:nvSpPr>
          <p:cNvPr id="149" name="Google Shape;149;p23"/>
          <p:cNvSpPr txBox="1"/>
          <p:nvPr>
            <p:ph idx="1" type="body"/>
          </p:nvPr>
        </p:nvSpPr>
        <p:spPr>
          <a:xfrm>
            <a:off x="729450" y="1342950"/>
            <a:ext cx="7688700" cy="357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1800"/>
              <a:t>Séquence 1 :</a:t>
            </a:r>
            <a:r>
              <a:rPr lang="fr" sz="1800"/>
              <a:t> Contextualisation </a:t>
            </a:r>
            <a:endParaRPr sz="1800"/>
          </a:p>
          <a:p>
            <a:pPr indent="0" lvl="0" marL="0" rtl="0" algn="l">
              <a:spcBef>
                <a:spcPts val="1200"/>
              </a:spcBef>
              <a:spcAft>
                <a:spcPts val="0"/>
              </a:spcAft>
              <a:buNone/>
            </a:pPr>
            <a:r>
              <a:rPr b="1" lang="fr" sz="1800"/>
              <a:t>Séquence 2 :</a:t>
            </a:r>
            <a:r>
              <a:rPr lang="fr" sz="1800"/>
              <a:t> L'information </a:t>
            </a:r>
            <a:endParaRPr sz="1800"/>
          </a:p>
          <a:p>
            <a:pPr indent="0" lvl="0" marL="0" rtl="0" algn="l">
              <a:spcBef>
                <a:spcPts val="1200"/>
              </a:spcBef>
              <a:spcAft>
                <a:spcPts val="0"/>
              </a:spcAft>
              <a:buNone/>
            </a:pPr>
            <a:r>
              <a:rPr b="1" lang="fr" sz="1800"/>
              <a:t>Séquence 3 :</a:t>
            </a:r>
            <a:r>
              <a:rPr lang="fr" sz="1800"/>
              <a:t> Le document </a:t>
            </a:r>
            <a:endParaRPr sz="1800"/>
          </a:p>
          <a:p>
            <a:pPr indent="0" lvl="0" marL="0" rtl="0" algn="l">
              <a:spcBef>
                <a:spcPts val="1200"/>
              </a:spcBef>
              <a:spcAft>
                <a:spcPts val="1200"/>
              </a:spcAft>
              <a:buNone/>
            </a:pPr>
            <a:r>
              <a:rPr b="1" lang="fr" sz="1800"/>
              <a:t>Séquence 4 :</a:t>
            </a:r>
            <a:r>
              <a:rPr lang="fr" sz="1800"/>
              <a:t> Le système d'information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727650" y="58002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Module 22 </a:t>
            </a:r>
            <a:endParaRPr/>
          </a:p>
        </p:txBody>
      </p:sp>
      <p:sp>
        <p:nvSpPr>
          <p:cNvPr id="155" name="Google Shape;155;p24"/>
          <p:cNvSpPr txBox="1"/>
          <p:nvPr>
            <p:ph idx="1" type="body"/>
          </p:nvPr>
        </p:nvSpPr>
        <p:spPr>
          <a:xfrm>
            <a:off x="727650" y="1222100"/>
            <a:ext cx="7688700" cy="38676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018"/>
              <a:buNone/>
            </a:pPr>
            <a:r>
              <a:rPr b="1" lang="fr" sz="1302"/>
              <a:t>Objectif général : </a:t>
            </a:r>
            <a:r>
              <a:rPr lang="fr" sz="1302"/>
              <a:t>Améliorer ses capacités de recherche et de traitement de l'information, ses capacités d'expression, de communication, de relation et d'initiative.</a:t>
            </a:r>
            <a:endParaRPr sz="1302"/>
          </a:p>
          <a:p>
            <a:pPr indent="0" lvl="0" marL="0" rtl="0" algn="l">
              <a:lnSpc>
                <a:spcPct val="95000"/>
              </a:lnSpc>
              <a:spcBef>
                <a:spcPts val="1200"/>
              </a:spcBef>
              <a:spcAft>
                <a:spcPts val="0"/>
              </a:spcAft>
              <a:buSzPts val="1018"/>
              <a:buNone/>
            </a:pPr>
            <a:r>
              <a:rPr b="1" lang="fr" sz="1302"/>
              <a:t>Objectif en documentation :</a:t>
            </a:r>
            <a:r>
              <a:rPr lang="fr" sz="1302"/>
              <a:t> Répondre à un besoin d'information par une démarche de médiation documentaire.</a:t>
            </a:r>
            <a:endParaRPr sz="1302"/>
          </a:p>
          <a:p>
            <a:pPr indent="0" lvl="0" marL="0" rtl="0" algn="l">
              <a:lnSpc>
                <a:spcPct val="95000"/>
              </a:lnSpc>
              <a:spcBef>
                <a:spcPts val="1200"/>
              </a:spcBef>
              <a:spcAft>
                <a:spcPts val="0"/>
              </a:spcAft>
              <a:buSzPts val="1018"/>
              <a:buNone/>
            </a:pPr>
            <a:r>
              <a:t/>
            </a:r>
            <a:endParaRPr b="1" sz="1302"/>
          </a:p>
          <a:p>
            <a:pPr indent="0" lvl="0" marL="0" rtl="0" algn="l">
              <a:lnSpc>
                <a:spcPct val="95000"/>
              </a:lnSpc>
              <a:spcBef>
                <a:spcPts val="1200"/>
              </a:spcBef>
              <a:spcAft>
                <a:spcPts val="0"/>
              </a:spcAft>
              <a:buSzPts val="1018"/>
              <a:buNone/>
            </a:pPr>
            <a:r>
              <a:rPr b="1" lang="fr" sz="1302"/>
              <a:t>Moyens :</a:t>
            </a:r>
            <a:endParaRPr b="1" sz="1402"/>
          </a:p>
          <a:p>
            <a:pPr indent="0" lvl="0" marL="0" rtl="0" algn="l">
              <a:lnSpc>
                <a:spcPct val="95000"/>
              </a:lnSpc>
              <a:spcBef>
                <a:spcPts val="1200"/>
              </a:spcBef>
              <a:spcAft>
                <a:spcPts val="0"/>
              </a:spcAft>
              <a:buSzPts val="1018"/>
              <a:buNone/>
            </a:pPr>
            <a:r>
              <a:t/>
            </a:r>
            <a:endParaRPr b="1" sz="1302"/>
          </a:p>
          <a:p>
            <a:pPr indent="0" lvl="0" marL="0" rtl="0" algn="l">
              <a:lnSpc>
                <a:spcPct val="95000"/>
              </a:lnSpc>
              <a:spcBef>
                <a:spcPts val="1200"/>
              </a:spcBef>
              <a:spcAft>
                <a:spcPts val="0"/>
              </a:spcAft>
              <a:buSzPts val="1018"/>
              <a:buNone/>
            </a:pPr>
            <a:r>
              <a:rPr b="1" lang="fr" sz="1302"/>
              <a:t>Période/ durée : </a:t>
            </a:r>
            <a:endParaRPr b="1" sz="1302"/>
          </a:p>
          <a:p>
            <a:pPr indent="-311308" lvl="0" marL="457200" rtl="0" algn="l">
              <a:lnSpc>
                <a:spcPct val="95000"/>
              </a:lnSpc>
              <a:spcBef>
                <a:spcPts val="1200"/>
              </a:spcBef>
              <a:spcAft>
                <a:spcPts val="0"/>
              </a:spcAft>
              <a:buSzPts val="1303"/>
              <a:buChar char="➢"/>
            </a:pPr>
            <a:r>
              <a:rPr lang="fr" sz="1302"/>
              <a:t>Septembre à mai</a:t>
            </a:r>
            <a:endParaRPr sz="1302"/>
          </a:p>
          <a:p>
            <a:pPr indent="-311308" lvl="0" marL="457200" rtl="0" algn="l">
              <a:lnSpc>
                <a:spcPct val="95000"/>
              </a:lnSpc>
              <a:spcBef>
                <a:spcPts val="0"/>
              </a:spcBef>
              <a:spcAft>
                <a:spcPts val="0"/>
              </a:spcAft>
              <a:buSzPts val="1303"/>
              <a:buChar char="➢"/>
            </a:pPr>
            <a:r>
              <a:rPr lang="fr" sz="1302"/>
              <a:t>1h hebdomadaire en demi-groupe</a:t>
            </a:r>
            <a:endParaRPr sz="1302"/>
          </a:p>
          <a:p>
            <a:pPr indent="-311308" lvl="0" marL="457200" rtl="0" algn="l">
              <a:lnSpc>
                <a:spcPct val="95000"/>
              </a:lnSpc>
              <a:spcBef>
                <a:spcPts val="0"/>
              </a:spcBef>
              <a:spcAft>
                <a:spcPts val="0"/>
              </a:spcAft>
              <a:buSzPts val="1303"/>
              <a:buChar char="➢"/>
            </a:pPr>
            <a:r>
              <a:rPr lang="fr" sz="1302"/>
              <a:t>29 heures</a:t>
            </a:r>
            <a:endParaRPr sz="1302"/>
          </a:p>
          <a:p>
            <a:pPr indent="0" lvl="0" marL="0" rtl="0" algn="l">
              <a:lnSpc>
                <a:spcPct val="95000"/>
              </a:lnSpc>
              <a:spcBef>
                <a:spcPts val="1200"/>
              </a:spcBef>
              <a:spcAft>
                <a:spcPts val="0"/>
              </a:spcAft>
              <a:buSzPts val="1018"/>
              <a:buNone/>
            </a:pPr>
            <a:r>
              <a:t/>
            </a:r>
            <a:endParaRPr sz="1302"/>
          </a:p>
          <a:p>
            <a:pPr indent="0" lvl="0" marL="0" rtl="0" algn="l">
              <a:lnSpc>
                <a:spcPct val="95000"/>
              </a:lnSpc>
              <a:spcBef>
                <a:spcPts val="1200"/>
              </a:spcBef>
              <a:spcAft>
                <a:spcPts val="1200"/>
              </a:spcAft>
              <a:buSzPts val="1018"/>
              <a:buNone/>
            </a:pPr>
            <a:r>
              <a:rPr b="1" lang="fr" sz="1302"/>
              <a:t>Évaluations :</a:t>
            </a:r>
            <a:endParaRPr b="1" sz="1302"/>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727650" y="62032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Progression </a:t>
            </a:r>
            <a:endParaRPr/>
          </a:p>
        </p:txBody>
      </p:sp>
      <p:sp>
        <p:nvSpPr>
          <p:cNvPr id="161" name="Google Shape;161;p25"/>
          <p:cNvSpPr txBox="1"/>
          <p:nvPr>
            <p:ph idx="1" type="body"/>
          </p:nvPr>
        </p:nvSpPr>
        <p:spPr>
          <a:xfrm>
            <a:off x="729450" y="1302650"/>
            <a:ext cx="7688700" cy="374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sz="1500"/>
              <a:t>Séquence 1 :</a:t>
            </a:r>
            <a:r>
              <a:rPr lang="fr" sz="1500"/>
              <a:t> Introduction</a:t>
            </a:r>
            <a:endParaRPr sz="1500"/>
          </a:p>
          <a:p>
            <a:pPr indent="0" lvl="0" marL="0" rtl="0" algn="l">
              <a:spcBef>
                <a:spcPts val="1200"/>
              </a:spcBef>
              <a:spcAft>
                <a:spcPts val="0"/>
              </a:spcAft>
              <a:buNone/>
            </a:pPr>
            <a:r>
              <a:rPr b="1" lang="fr" sz="1500"/>
              <a:t>Séquence 2 :</a:t>
            </a:r>
            <a:r>
              <a:rPr lang="fr" sz="1500"/>
              <a:t> Les pratiques informationnelles aujourd'hui - atouts, contraintes. </a:t>
            </a:r>
            <a:endParaRPr sz="1500"/>
          </a:p>
          <a:p>
            <a:pPr indent="0" lvl="0" marL="0" rtl="0" algn="l">
              <a:spcBef>
                <a:spcPts val="1200"/>
              </a:spcBef>
              <a:spcAft>
                <a:spcPts val="0"/>
              </a:spcAft>
              <a:buNone/>
            </a:pPr>
            <a:r>
              <a:rPr b="1" lang="fr" sz="1500"/>
              <a:t>Séquence 3 :</a:t>
            </a:r>
            <a:r>
              <a:rPr lang="fr" sz="1500"/>
              <a:t> Les systèmes d'information</a:t>
            </a:r>
            <a:endParaRPr sz="1500"/>
          </a:p>
          <a:p>
            <a:pPr indent="0" lvl="0" marL="0" rtl="0" algn="l">
              <a:spcBef>
                <a:spcPts val="1200"/>
              </a:spcBef>
              <a:spcAft>
                <a:spcPts val="0"/>
              </a:spcAft>
              <a:buNone/>
            </a:pPr>
            <a:r>
              <a:rPr b="1" lang="fr" sz="1500"/>
              <a:t>Séquence 4 :</a:t>
            </a:r>
            <a:r>
              <a:rPr lang="fr" sz="1500"/>
              <a:t> Le document</a:t>
            </a:r>
            <a:endParaRPr sz="1500"/>
          </a:p>
          <a:p>
            <a:pPr indent="0" lvl="0" marL="0" rtl="0" algn="l">
              <a:spcBef>
                <a:spcPts val="1200"/>
              </a:spcBef>
              <a:spcAft>
                <a:spcPts val="0"/>
              </a:spcAft>
              <a:buNone/>
            </a:pPr>
            <a:r>
              <a:rPr b="1" lang="fr" sz="1500"/>
              <a:t>Séquence 5 : </a:t>
            </a:r>
            <a:r>
              <a:rPr lang="fr" sz="1500"/>
              <a:t>L'information</a:t>
            </a:r>
            <a:endParaRPr sz="1500"/>
          </a:p>
          <a:p>
            <a:pPr indent="0" lvl="0" marL="0" rtl="0" algn="l">
              <a:spcBef>
                <a:spcPts val="1200"/>
              </a:spcBef>
              <a:spcAft>
                <a:spcPts val="0"/>
              </a:spcAft>
              <a:buNone/>
            </a:pPr>
            <a:r>
              <a:rPr b="1" lang="fr" sz="1500"/>
              <a:t>Séquence 6 :</a:t>
            </a:r>
            <a:r>
              <a:rPr lang="fr" sz="1500"/>
              <a:t> L'évaluation de l'information dans une démarche de médiation documentaire </a:t>
            </a:r>
            <a:endParaRPr sz="1500"/>
          </a:p>
          <a:p>
            <a:pPr indent="0" lvl="0" marL="0" rtl="0" algn="l">
              <a:spcBef>
                <a:spcPts val="1200"/>
              </a:spcBef>
              <a:spcAft>
                <a:spcPts val="0"/>
              </a:spcAft>
              <a:buNone/>
            </a:pPr>
            <a:r>
              <a:rPr b="1" lang="fr" sz="1500"/>
              <a:t>Séquence 7 :</a:t>
            </a:r>
            <a:r>
              <a:rPr lang="fr" sz="1500"/>
              <a:t> Le traitement de l'information dans une démarche de médiation documentaire</a:t>
            </a:r>
            <a:endParaRPr sz="1500"/>
          </a:p>
          <a:p>
            <a:pPr indent="0" lvl="0" marL="0" rtl="0" algn="l">
              <a:spcBef>
                <a:spcPts val="1200"/>
              </a:spcBef>
              <a:spcAft>
                <a:spcPts val="1200"/>
              </a:spcAft>
              <a:buNone/>
            </a:pPr>
            <a:r>
              <a:rPr b="1" lang="fr" sz="1500"/>
              <a:t>Séquence 8 : </a:t>
            </a:r>
            <a:r>
              <a:rPr lang="fr" sz="1500"/>
              <a:t>La diffusion de l'information dans une démarche de médiation documentaire </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Séquence pédagogique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7"/>
          <p:cNvSpPr txBox="1"/>
          <p:nvPr>
            <p:ph type="title"/>
          </p:nvPr>
        </p:nvSpPr>
        <p:spPr>
          <a:xfrm>
            <a:off x="729450" y="55317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Séquence n°</a:t>
            </a:r>
            <a:endParaRPr/>
          </a:p>
        </p:txBody>
      </p:sp>
      <p:sp>
        <p:nvSpPr>
          <p:cNvPr id="172" name="Google Shape;172;p27"/>
          <p:cNvSpPr txBox="1"/>
          <p:nvPr>
            <p:ph idx="1" type="body"/>
          </p:nvPr>
        </p:nvSpPr>
        <p:spPr>
          <a:xfrm>
            <a:off x="729450" y="1316100"/>
            <a:ext cx="7688700" cy="36930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b="1" lang="fr" sz="1500"/>
              <a:t>Titre de la séquence :</a:t>
            </a:r>
            <a:r>
              <a:rPr lang="fr" sz="1500"/>
              <a:t> </a:t>
            </a:r>
            <a:endParaRPr sz="1500"/>
          </a:p>
          <a:p>
            <a:pPr indent="0" lvl="0" marL="0" rtl="0" algn="l">
              <a:spcBef>
                <a:spcPts val="1200"/>
              </a:spcBef>
              <a:spcAft>
                <a:spcPts val="0"/>
              </a:spcAft>
              <a:buNone/>
            </a:pPr>
            <a:r>
              <a:t/>
            </a:r>
            <a:endParaRPr sz="1500"/>
          </a:p>
          <a:p>
            <a:pPr indent="-323850" lvl="0" marL="457200" rtl="0" algn="l">
              <a:spcBef>
                <a:spcPts val="1200"/>
              </a:spcBef>
              <a:spcAft>
                <a:spcPts val="0"/>
              </a:spcAft>
              <a:buSzPts val="1500"/>
              <a:buChar char="➢"/>
            </a:pPr>
            <a:r>
              <a:rPr b="1" lang="fr" sz="1500"/>
              <a:t>Nombre de séances : </a:t>
            </a:r>
            <a:endParaRPr b="1" sz="1500"/>
          </a:p>
          <a:p>
            <a:pPr indent="0" lvl="0" marL="0" rtl="0" algn="l">
              <a:spcBef>
                <a:spcPts val="1200"/>
              </a:spcBef>
              <a:spcAft>
                <a:spcPts val="0"/>
              </a:spcAft>
              <a:buNone/>
            </a:pPr>
            <a:r>
              <a:t/>
            </a:r>
            <a:endParaRPr sz="1500"/>
          </a:p>
          <a:p>
            <a:pPr indent="-323850" lvl="0" marL="457200" rtl="0" algn="l">
              <a:spcBef>
                <a:spcPts val="1200"/>
              </a:spcBef>
              <a:spcAft>
                <a:spcPts val="0"/>
              </a:spcAft>
              <a:buSzPts val="1500"/>
              <a:buChar char="➢"/>
            </a:pPr>
            <a:r>
              <a:rPr b="1" lang="fr" sz="1500"/>
              <a:t>Période : </a:t>
            </a:r>
            <a:endParaRPr b="1" sz="1500"/>
          </a:p>
          <a:p>
            <a:pPr indent="0" lvl="0" marL="0" rtl="0" algn="l">
              <a:spcBef>
                <a:spcPts val="1200"/>
              </a:spcBef>
              <a:spcAft>
                <a:spcPts val="0"/>
              </a:spcAft>
              <a:buNone/>
            </a:pPr>
            <a:r>
              <a:t/>
            </a:r>
            <a:endParaRPr sz="1500"/>
          </a:p>
          <a:p>
            <a:pPr indent="-323850" lvl="0" marL="457200" rtl="0" algn="l">
              <a:spcBef>
                <a:spcPts val="1200"/>
              </a:spcBef>
              <a:spcAft>
                <a:spcPts val="0"/>
              </a:spcAft>
              <a:buSzPts val="1500"/>
              <a:buChar char="➢"/>
            </a:pPr>
            <a:r>
              <a:rPr b="1" lang="fr" sz="1500"/>
              <a:t>Objectifs : </a:t>
            </a:r>
            <a:endParaRPr b="1" sz="1500"/>
          </a:p>
          <a:p>
            <a:pPr indent="0" lvl="0" marL="0" rtl="0" algn="l">
              <a:spcBef>
                <a:spcPts val="1200"/>
              </a:spcBef>
              <a:spcAft>
                <a:spcPts val="1200"/>
              </a:spcAft>
              <a:buNone/>
            </a:pPr>
            <a:r>
              <a:t/>
            </a:r>
            <a:endParaRPr sz="15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8"/>
          <p:cNvSpPr txBox="1"/>
          <p:nvPr>
            <p:ph type="title"/>
          </p:nvPr>
        </p:nvSpPr>
        <p:spPr>
          <a:xfrm>
            <a:off x="673925" y="5934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Savoirs à enseigner</a:t>
            </a:r>
            <a:endParaRPr/>
          </a:p>
        </p:txBody>
      </p:sp>
      <p:sp>
        <p:nvSpPr>
          <p:cNvPr id="178" name="Google Shape;178;p28"/>
          <p:cNvSpPr txBox="1"/>
          <p:nvPr>
            <p:ph idx="1" type="body"/>
          </p:nvPr>
        </p:nvSpPr>
        <p:spPr>
          <a:xfrm>
            <a:off x="729450" y="1316100"/>
            <a:ext cx="7688700" cy="3679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(tiré du </a:t>
            </a:r>
            <a:r>
              <a:rPr lang="fr" u="sng">
                <a:solidFill>
                  <a:schemeClr val="hlink"/>
                </a:solidFill>
                <a:hlinkClick r:id="rId3"/>
              </a:rPr>
              <a:t>référentiel de compétences du professeur documentaliste dans l’enseignement agricole</a:t>
            </a:r>
            <a:r>
              <a:rPr lang="fr"/>
              <a:t>)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9"/>
          <p:cNvSpPr txBox="1"/>
          <p:nvPr>
            <p:ph type="title"/>
          </p:nvPr>
        </p:nvSpPr>
        <p:spPr>
          <a:xfrm>
            <a:off x="727650" y="62032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Compétences</a:t>
            </a:r>
            <a:endParaRPr/>
          </a:p>
        </p:txBody>
      </p:sp>
      <p:sp>
        <p:nvSpPr>
          <p:cNvPr id="184" name="Google Shape;184;p29"/>
          <p:cNvSpPr txBox="1"/>
          <p:nvPr>
            <p:ph idx="1" type="body"/>
          </p:nvPr>
        </p:nvSpPr>
        <p:spPr>
          <a:xfrm>
            <a:off x="160350" y="1155525"/>
            <a:ext cx="8823300" cy="372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852"/>
              <a:buNone/>
            </a:pPr>
            <a:r>
              <a:rPr b="1" lang="fr" sz="1207"/>
              <a:t>Savoirs pratiques : </a:t>
            </a:r>
            <a:endParaRPr b="1" sz="1407"/>
          </a:p>
          <a:p>
            <a:pPr indent="0" lvl="0" marL="0" rtl="0" algn="l">
              <a:spcBef>
                <a:spcPts val="1200"/>
              </a:spcBef>
              <a:spcAft>
                <a:spcPts val="0"/>
              </a:spcAft>
              <a:buSzPts val="852"/>
              <a:buNone/>
            </a:pPr>
            <a:r>
              <a:rPr lang="fr" sz="1207"/>
              <a:t>Verbe + opération : (ex : Apprendre à utiliser Esidoc, savoir rédiger une bibliographie, mettre en place une veille informationnelle.) </a:t>
            </a:r>
            <a:endParaRPr sz="1207"/>
          </a:p>
          <a:p>
            <a:pPr indent="0" lvl="0" marL="0" rtl="0" algn="l">
              <a:spcBef>
                <a:spcPts val="1200"/>
              </a:spcBef>
              <a:spcAft>
                <a:spcPts val="0"/>
              </a:spcAft>
              <a:buSzPts val="852"/>
              <a:buNone/>
            </a:pPr>
            <a:r>
              <a:rPr lang="fr" sz="1207"/>
              <a:t>Être capable de…</a:t>
            </a:r>
            <a:endParaRPr sz="1207"/>
          </a:p>
          <a:p>
            <a:pPr indent="0" lvl="0" marL="0" rtl="0" algn="l">
              <a:spcBef>
                <a:spcPts val="1200"/>
              </a:spcBef>
              <a:spcAft>
                <a:spcPts val="0"/>
              </a:spcAft>
              <a:buSzPts val="852"/>
              <a:buNone/>
            </a:pPr>
            <a:r>
              <a:rPr lang="fr" sz="1207"/>
              <a:t>Mettre en œuvre…</a:t>
            </a:r>
            <a:endParaRPr sz="1207"/>
          </a:p>
          <a:p>
            <a:pPr indent="0" lvl="0" marL="0" rtl="0" algn="l">
              <a:spcBef>
                <a:spcPts val="1200"/>
              </a:spcBef>
              <a:spcAft>
                <a:spcPts val="0"/>
              </a:spcAft>
              <a:buSzPts val="852"/>
              <a:buNone/>
            </a:pPr>
            <a:r>
              <a:t/>
            </a:r>
            <a:endParaRPr sz="1207"/>
          </a:p>
          <a:p>
            <a:pPr indent="0" lvl="0" marL="0" rtl="0" algn="l">
              <a:spcBef>
                <a:spcPts val="1200"/>
              </a:spcBef>
              <a:spcAft>
                <a:spcPts val="0"/>
              </a:spcAft>
              <a:buSzPts val="852"/>
              <a:buNone/>
            </a:pPr>
            <a:r>
              <a:rPr b="1" lang="fr" sz="1207"/>
              <a:t>Savoirs théoriques :</a:t>
            </a:r>
            <a:r>
              <a:rPr lang="fr" sz="1207"/>
              <a:t> </a:t>
            </a:r>
            <a:endParaRPr sz="1207"/>
          </a:p>
          <a:p>
            <a:pPr indent="0" lvl="0" marL="0" rtl="0" algn="l">
              <a:spcBef>
                <a:spcPts val="1200"/>
              </a:spcBef>
              <a:spcAft>
                <a:spcPts val="0"/>
              </a:spcAft>
              <a:buSzPts val="852"/>
              <a:buNone/>
            </a:pPr>
            <a:r>
              <a:rPr lang="fr" sz="1207"/>
              <a:t>Verbe + notion : (ex : Comprendre le modèle économique d’Internet, comprendre comment fonctionne un moteur de recherche, savoir pourquoi il faut référencer une information.)</a:t>
            </a:r>
            <a:endParaRPr sz="1207"/>
          </a:p>
          <a:p>
            <a:pPr indent="0" lvl="0" marL="0" rtl="0" algn="l">
              <a:spcBef>
                <a:spcPts val="1200"/>
              </a:spcBef>
              <a:spcAft>
                <a:spcPts val="0"/>
              </a:spcAft>
              <a:buSzPts val="852"/>
              <a:buNone/>
            </a:pPr>
            <a:r>
              <a:t/>
            </a:r>
            <a:endParaRPr sz="1207"/>
          </a:p>
          <a:p>
            <a:pPr indent="0" lvl="0" marL="0" rtl="0" algn="l">
              <a:spcBef>
                <a:spcPts val="1200"/>
              </a:spcBef>
              <a:spcAft>
                <a:spcPts val="0"/>
              </a:spcAft>
              <a:buSzPts val="852"/>
              <a:buNone/>
            </a:pPr>
            <a:r>
              <a:rPr b="1" lang="fr" sz="1207"/>
              <a:t>Savoirs normatifs : </a:t>
            </a:r>
            <a:endParaRPr b="1" sz="1207"/>
          </a:p>
          <a:p>
            <a:pPr indent="0" lvl="0" marL="0" rtl="0" algn="l">
              <a:spcBef>
                <a:spcPts val="1200"/>
              </a:spcBef>
              <a:spcAft>
                <a:spcPts val="1200"/>
              </a:spcAft>
              <a:buSzPts val="852"/>
              <a:buNone/>
            </a:pPr>
            <a:r>
              <a:rPr lang="fr" sz="1207"/>
              <a:t>Verbe + qualité (ex: développer une distance critique, faire preuve de responsabilité lors d’une publication en ligne, développer une position réflexive )</a:t>
            </a:r>
            <a:endParaRPr sz="1207"/>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0"/>
          <p:cNvSpPr txBox="1"/>
          <p:nvPr>
            <p:ph type="title"/>
          </p:nvPr>
        </p:nvSpPr>
        <p:spPr>
          <a:xfrm>
            <a:off x="0" y="0"/>
            <a:ext cx="7021200" cy="545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fr" sz="2340"/>
              <a:t>Description des séances : X séances de Xh</a:t>
            </a:r>
            <a:endParaRPr sz="2340"/>
          </a:p>
        </p:txBody>
      </p:sp>
      <p:graphicFrame>
        <p:nvGraphicFramePr>
          <p:cNvPr id="190" name="Google Shape;190;p30"/>
          <p:cNvGraphicFramePr/>
          <p:nvPr/>
        </p:nvGraphicFramePr>
        <p:xfrm>
          <a:off x="110063" y="666375"/>
          <a:ext cx="3000000" cy="3000000"/>
        </p:xfrm>
        <a:graphic>
          <a:graphicData uri="http://schemas.openxmlformats.org/drawingml/2006/table">
            <a:tbl>
              <a:tblPr>
                <a:noFill/>
                <a:tableStyleId>{A11AFCB4-3C80-46E1-9BF6-1FA85B470BAB}</a:tableStyleId>
              </a:tblPr>
              <a:tblGrid>
                <a:gridCol w="428400"/>
                <a:gridCol w="1368450"/>
                <a:gridCol w="1287875"/>
                <a:gridCol w="4054375"/>
                <a:gridCol w="1784775"/>
              </a:tblGrid>
              <a:tr h="383450">
                <a:tc>
                  <a:txBody>
                    <a:bodyPr/>
                    <a:lstStyle/>
                    <a:p>
                      <a:pPr indent="0" lvl="0" marL="0" rtl="0" algn="l">
                        <a:spcBef>
                          <a:spcPts val="0"/>
                        </a:spcBef>
                        <a:spcAft>
                          <a:spcPts val="0"/>
                        </a:spcAft>
                        <a:buNone/>
                      </a:pPr>
                      <a:r>
                        <a:rPr lang="fr" sz="1300">
                          <a:solidFill>
                            <a:srgbClr val="FFFFFF"/>
                          </a:solidFill>
                          <a:latin typeface="Lato"/>
                          <a:ea typeface="Lato"/>
                          <a:cs typeface="Lato"/>
                          <a:sym typeface="Lato"/>
                        </a:rPr>
                        <a:t>N°</a:t>
                      </a:r>
                      <a:endParaRPr sz="1300">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a:solidFill>
                            <a:srgbClr val="FFFFFF"/>
                          </a:solidFill>
                          <a:latin typeface="Lato"/>
                          <a:ea typeface="Lato"/>
                          <a:cs typeface="Lato"/>
                          <a:sym typeface="Lato"/>
                        </a:rPr>
                        <a:t>Espace temps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a:solidFill>
                            <a:srgbClr val="FFFFFF"/>
                          </a:solidFill>
                          <a:latin typeface="Lato"/>
                          <a:ea typeface="Lato"/>
                          <a:cs typeface="Lato"/>
                          <a:sym typeface="Lato"/>
                        </a:rPr>
                        <a:t>Acteurs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a:solidFill>
                            <a:srgbClr val="FFFFFF"/>
                          </a:solidFill>
                          <a:latin typeface="Lato"/>
                          <a:ea typeface="Lato"/>
                          <a:cs typeface="Lato"/>
                          <a:sym typeface="Lato"/>
                        </a:rPr>
                        <a:t>Activités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sz="1300">
                          <a:solidFill>
                            <a:srgbClr val="FFFFFF"/>
                          </a:solidFill>
                          <a:latin typeface="Lato"/>
                          <a:ea typeface="Lato"/>
                          <a:cs typeface="Lato"/>
                          <a:sym typeface="Lato"/>
                        </a:rPr>
                        <a:t>Compétences</a:t>
                      </a:r>
                      <a:endParaRPr sz="1300">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r>
              <a:tr h="2669575">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rPr lang="fr">
                          <a:solidFill>
                            <a:srgbClr val="FFFFFF"/>
                          </a:solidFill>
                          <a:latin typeface="Lato"/>
                          <a:ea typeface="Lato"/>
                          <a:cs typeface="Lato"/>
                          <a:sym typeface="Lato"/>
                        </a:rPr>
                        <a:t>1</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rPr lang="fr">
                          <a:solidFill>
                            <a:srgbClr val="FFFFFF"/>
                          </a:solidFill>
                          <a:latin typeface="Lato"/>
                          <a:ea typeface="Lato"/>
                          <a:cs typeface="Lato"/>
                          <a:sym typeface="Lato"/>
                        </a:rPr>
                        <a:t>Espace CDI</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rPr lang="fr">
                          <a:solidFill>
                            <a:srgbClr val="FFFFFF"/>
                          </a:solidFill>
                          <a:latin typeface="Lato"/>
                          <a:ea typeface="Lato"/>
                          <a:cs typeface="Lato"/>
                          <a:sym typeface="Lato"/>
                        </a:rPr>
                        <a:t>Professeurs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317500" lvl="0" marL="457200" rtl="0" algn="l">
                        <a:spcBef>
                          <a:spcPts val="0"/>
                        </a:spcBef>
                        <a:spcAft>
                          <a:spcPts val="0"/>
                        </a:spcAft>
                        <a:buClr>
                          <a:srgbClr val="FFFFFF"/>
                        </a:buClr>
                        <a:buSzPts val="1400"/>
                        <a:buFont typeface="Lato"/>
                        <a:buChar char="-"/>
                      </a:pPr>
                      <a:r>
                        <a:rPr lang="fr">
                          <a:solidFill>
                            <a:srgbClr val="FFFFFF"/>
                          </a:solidFill>
                          <a:latin typeface="Lato"/>
                          <a:ea typeface="Lato"/>
                          <a:cs typeface="Lato"/>
                          <a:sym typeface="Lato"/>
                        </a:rPr>
                        <a:t>Activité 1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317500" lvl="0" marL="457200" rtl="0" algn="l">
                        <a:spcBef>
                          <a:spcPts val="0"/>
                        </a:spcBef>
                        <a:spcAft>
                          <a:spcPts val="0"/>
                        </a:spcAft>
                        <a:buClr>
                          <a:srgbClr val="FFFFFF"/>
                        </a:buClr>
                        <a:buSzPts val="1400"/>
                        <a:buFont typeface="Lato"/>
                        <a:buChar char="-"/>
                      </a:pPr>
                      <a:r>
                        <a:rPr lang="fr">
                          <a:solidFill>
                            <a:srgbClr val="FFFFFF"/>
                          </a:solidFill>
                          <a:latin typeface="Lato"/>
                          <a:ea typeface="Lato"/>
                          <a:cs typeface="Lato"/>
                          <a:sym typeface="Lato"/>
                        </a:rPr>
                        <a:t>Activité 2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r>
              <a:tr h="1327425">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i="1" lang="fr">
                          <a:solidFill>
                            <a:srgbClr val="FFFFFF"/>
                          </a:solidFill>
                          <a:latin typeface="Lato"/>
                          <a:ea typeface="Lato"/>
                          <a:cs typeface="Lato"/>
                          <a:sym typeface="Lato"/>
                        </a:rPr>
                        <a:t>Compétences travaillées / travail demandé</a:t>
                      </a:r>
                      <a:endParaRPr i="1">
                        <a:solidFill>
                          <a:srgbClr val="FFFFFF"/>
                        </a:solidFill>
                        <a:latin typeface="Lato"/>
                        <a:ea typeface="Lato"/>
                        <a:cs typeface="Lato"/>
                        <a:sym typeface="Lato"/>
                      </a:endParaRPr>
                    </a:p>
                    <a:p>
                      <a:pPr indent="0" lvl="0" marL="0" rtl="0" algn="l">
                        <a:spcBef>
                          <a:spcPts val="0"/>
                        </a:spcBef>
                        <a:spcAft>
                          <a:spcPts val="0"/>
                        </a:spcAft>
                        <a:buNone/>
                      </a:pPr>
                      <a:r>
                        <a:t/>
                      </a:r>
                      <a:endParaRPr b="1" sz="1200">
                        <a:solidFill>
                          <a:srgbClr val="FFFFFF"/>
                        </a:solidFill>
                        <a:latin typeface="Lato"/>
                        <a:ea typeface="Lato"/>
                        <a:cs typeface="Lato"/>
                        <a:sym typeface="Lato"/>
                      </a:endParaRPr>
                    </a:p>
                    <a:p>
                      <a:pPr indent="0" lvl="0" marL="0" rtl="0" algn="l">
                        <a:spcBef>
                          <a:spcPts val="0"/>
                        </a:spcBef>
                        <a:spcAft>
                          <a:spcPts val="0"/>
                        </a:spcAft>
                        <a:buNone/>
                      </a:pPr>
                      <a:r>
                        <a:rPr b="1" lang="fr" sz="1200">
                          <a:solidFill>
                            <a:srgbClr val="FFFFFF"/>
                          </a:solidFill>
                          <a:latin typeface="Lato"/>
                          <a:ea typeface="Lato"/>
                          <a:cs typeface="Lato"/>
                          <a:sym typeface="Lato"/>
                        </a:rPr>
                        <a:t>Actions du prof doc</a:t>
                      </a:r>
                      <a:endParaRPr b="1" sz="1200">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sz="1300">
                          <a:solidFill>
                            <a:schemeClr val="lt1"/>
                          </a:solidFill>
                          <a:latin typeface="Lato"/>
                          <a:ea typeface="Lato"/>
                          <a:cs typeface="Lato"/>
                          <a:sym typeface="Lato"/>
                        </a:rPr>
                        <a:t>Documents /</a:t>
                      </a:r>
                      <a:r>
                        <a:rPr lang="fr" sz="1300">
                          <a:solidFill>
                            <a:srgbClr val="FFFFFF"/>
                          </a:solidFill>
                          <a:latin typeface="Lato"/>
                          <a:ea typeface="Lato"/>
                          <a:cs typeface="Lato"/>
                          <a:sym typeface="Lato"/>
                        </a:rPr>
                        <a:t>Matériel</a:t>
                      </a:r>
                      <a:endParaRPr sz="1300">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graphicFrame>
        <p:nvGraphicFramePr>
          <p:cNvPr id="195" name="Google Shape;195;p31"/>
          <p:cNvGraphicFramePr/>
          <p:nvPr/>
        </p:nvGraphicFramePr>
        <p:xfrm>
          <a:off x="110063" y="95635"/>
          <a:ext cx="3000000" cy="3000000"/>
        </p:xfrm>
        <a:graphic>
          <a:graphicData uri="http://schemas.openxmlformats.org/drawingml/2006/table">
            <a:tbl>
              <a:tblPr>
                <a:noFill/>
                <a:tableStyleId>{A11AFCB4-3C80-46E1-9BF6-1FA85B470BAB}</a:tableStyleId>
              </a:tblPr>
              <a:tblGrid>
                <a:gridCol w="428400"/>
                <a:gridCol w="1368450"/>
                <a:gridCol w="1287875"/>
                <a:gridCol w="4054375"/>
                <a:gridCol w="1784775"/>
              </a:tblGrid>
              <a:tr h="447675">
                <a:tc>
                  <a:txBody>
                    <a:bodyPr/>
                    <a:lstStyle/>
                    <a:p>
                      <a:pPr indent="0" lvl="0" marL="0" rtl="0" algn="l">
                        <a:spcBef>
                          <a:spcPts val="0"/>
                        </a:spcBef>
                        <a:spcAft>
                          <a:spcPts val="0"/>
                        </a:spcAft>
                        <a:buNone/>
                      </a:pPr>
                      <a:r>
                        <a:rPr lang="fr" sz="1300">
                          <a:solidFill>
                            <a:srgbClr val="FFFFFF"/>
                          </a:solidFill>
                          <a:latin typeface="Lato"/>
                          <a:ea typeface="Lato"/>
                          <a:cs typeface="Lato"/>
                          <a:sym typeface="Lato"/>
                        </a:rPr>
                        <a:t>N°</a:t>
                      </a:r>
                      <a:endParaRPr sz="1300">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a:solidFill>
                            <a:srgbClr val="FFFFFF"/>
                          </a:solidFill>
                          <a:latin typeface="Lato"/>
                          <a:ea typeface="Lato"/>
                          <a:cs typeface="Lato"/>
                          <a:sym typeface="Lato"/>
                        </a:rPr>
                        <a:t>Espace temps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a:solidFill>
                            <a:srgbClr val="FFFFFF"/>
                          </a:solidFill>
                          <a:latin typeface="Lato"/>
                          <a:ea typeface="Lato"/>
                          <a:cs typeface="Lato"/>
                          <a:sym typeface="Lato"/>
                        </a:rPr>
                        <a:t>Acteurs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a:solidFill>
                            <a:srgbClr val="FFFFFF"/>
                          </a:solidFill>
                          <a:latin typeface="Lato"/>
                          <a:ea typeface="Lato"/>
                          <a:cs typeface="Lato"/>
                          <a:sym typeface="Lato"/>
                        </a:rPr>
                        <a:t>Activités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sz="1300">
                          <a:solidFill>
                            <a:srgbClr val="FFFFFF"/>
                          </a:solidFill>
                          <a:latin typeface="Lato"/>
                          <a:ea typeface="Lato"/>
                          <a:cs typeface="Lato"/>
                          <a:sym typeface="Lato"/>
                        </a:rPr>
                        <a:t>Compétences</a:t>
                      </a:r>
                      <a:endParaRPr sz="1300">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r>
              <a:tr h="3016400">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rPr lang="fr">
                          <a:solidFill>
                            <a:srgbClr val="FFFFFF"/>
                          </a:solidFill>
                          <a:latin typeface="Lato"/>
                          <a:ea typeface="Lato"/>
                          <a:cs typeface="Lato"/>
                          <a:sym typeface="Lato"/>
                        </a:rPr>
                        <a:t>2</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rPr lang="fr">
                          <a:solidFill>
                            <a:srgbClr val="FFFFFF"/>
                          </a:solidFill>
                          <a:latin typeface="Lato"/>
                          <a:ea typeface="Lato"/>
                          <a:cs typeface="Lato"/>
                          <a:sym typeface="Lato"/>
                        </a:rPr>
                        <a:t>Espace CDI</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rPr lang="fr">
                          <a:solidFill>
                            <a:srgbClr val="FFFFFF"/>
                          </a:solidFill>
                          <a:latin typeface="Lato"/>
                          <a:ea typeface="Lato"/>
                          <a:cs typeface="Lato"/>
                          <a:sym typeface="Lato"/>
                        </a:rPr>
                        <a:t>Professeurs</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317500" lvl="0" marL="457200" rtl="0" algn="l">
                        <a:spcBef>
                          <a:spcPts val="0"/>
                        </a:spcBef>
                        <a:spcAft>
                          <a:spcPts val="0"/>
                        </a:spcAft>
                        <a:buClr>
                          <a:srgbClr val="FFFFFF"/>
                        </a:buClr>
                        <a:buSzPts val="1400"/>
                        <a:buFont typeface="Lato"/>
                        <a:buChar char="-"/>
                      </a:pPr>
                      <a:r>
                        <a:rPr lang="fr">
                          <a:solidFill>
                            <a:srgbClr val="FFFFFF"/>
                          </a:solidFill>
                          <a:latin typeface="Lato"/>
                          <a:ea typeface="Lato"/>
                          <a:cs typeface="Lato"/>
                          <a:sym typeface="Lato"/>
                        </a:rPr>
                        <a:t>Activité 1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317500" lvl="0" marL="457200" rtl="0" algn="l">
                        <a:spcBef>
                          <a:spcPts val="0"/>
                        </a:spcBef>
                        <a:spcAft>
                          <a:spcPts val="0"/>
                        </a:spcAft>
                        <a:buClr>
                          <a:srgbClr val="FFFFFF"/>
                        </a:buClr>
                        <a:buSzPts val="1400"/>
                        <a:buFont typeface="Lato"/>
                        <a:buChar char="-"/>
                      </a:pPr>
                      <a:r>
                        <a:rPr lang="fr">
                          <a:solidFill>
                            <a:srgbClr val="FFFFFF"/>
                          </a:solidFill>
                          <a:latin typeface="Lato"/>
                          <a:ea typeface="Lato"/>
                          <a:cs typeface="Lato"/>
                          <a:sym typeface="Lato"/>
                        </a:rPr>
                        <a:t>Activité 2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r>
              <a:tr h="1499875">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i="1" lang="fr">
                          <a:solidFill>
                            <a:srgbClr val="FFFFFF"/>
                          </a:solidFill>
                          <a:latin typeface="Lato"/>
                          <a:ea typeface="Lato"/>
                          <a:cs typeface="Lato"/>
                          <a:sym typeface="Lato"/>
                        </a:rPr>
                        <a:t>Compétences travaillées / travail demandé</a:t>
                      </a:r>
                      <a:endParaRPr i="1">
                        <a:solidFill>
                          <a:srgbClr val="FFFFFF"/>
                        </a:solidFill>
                        <a:latin typeface="Lato"/>
                        <a:ea typeface="Lato"/>
                        <a:cs typeface="Lato"/>
                        <a:sym typeface="Lato"/>
                      </a:endParaRPr>
                    </a:p>
                    <a:p>
                      <a:pPr indent="0" lvl="0" marL="0" rtl="0" algn="l">
                        <a:spcBef>
                          <a:spcPts val="0"/>
                        </a:spcBef>
                        <a:spcAft>
                          <a:spcPts val="0"/>
                        </a:spcAft>
                        <a:buNone/>
                      </a:pPr>
                      <a:r>
                        <a:t/>
                      </a:r>
                      <a:endParaRPr b="1" sz="1200">
                        <a:solidFill>
                          <a:srgbClr val="FFFFFF"/>
                        </a:solidFill>
                        <a:latin typeface="Lato"/>
                        <a:ea typeface="Lato"/>
                        <a:cs typeface="Lato"/>
                        <a:sym typeface="Lato"/>
                      </a:endParaRPr>
                    </a:p>
                    <a:p>
                      <a:pPr indent="0" lvl="0" marL="0" rtl="0" algn="l">
                        <a:spcBef>
                          <a:spcPts val="0"/>
                        </a:spcBef>
                        <a:spcAft>
                          <a:spcPts val="0"/>
                        </a:spcAft>
                        <a:buNone/>
                      </a:pPr>
                      <a:r>
                        <a:rPr b="1" lang="fr" sz="1200">
                          <a:solidFill>
                            <a:srgbClr val="FFFFFF"/>
                          </a:solidFill>
                          <a:latin typeface="Lato"/>
                          <a:ea typeface="Lato"/>
                          <a:cs typeface="Lato"/>
                          <a:sym typeface="Lato"/>
                        </a:rPr>
                        <a:t>Actions du prof doc</a:t>
                      </a:r>
                      <a:endParaRPr b="1" sz="1200">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alpha val="0"/>
                        </a:srgbClr>
                      </a:solidFill>
                      <a:prstDash val="solid"/>
                      <a:round/>
                      <a:headEnd len="sm" w="sm" type="none"/>
                      <a:tailEnd len="sm" w="sm" type="none"/>
                    </a:lnT>
                    <a:lnB cap="flat" cmpd="sng" w="38100">
                      <a:solidFill>
                        <a:srgbClr val="FFFFFF"/>
                      </a:solidFill>
                      <a:prstDash val="solid"/>
                      <a:round/>
                      <a:headEnd len="sm" w="sm" type="none"/>
                      <a:tailEnd len="sm" w="sm" type="none"/>
                    </a:lnB>
                  </a:tcPr>
                </a:tc>
                <a:tc>
                  <a:txBody>
                    <a:bodyPr/>
                    <a:lstStyle/>
                    <a:p>
                      <a:pPr indent="0" lvl="0" marL="0" rtl="0" algn="l">
                        <a:spcBef>
                          <a:spcPts val="0"/>
                        </a:spcBef>
                        <a:spcAft>
                          <a:spcPts val="0"/>
                        </a:spcAft>
                        <a:buNone/>
                      </a:pPr>
                      <a:r>
                        <a:rPr lang="fr" sz="1300">
                          <a:solidFill>
                            <a:schemeClr val="lt1"/>
                          </a:solidFill>
                          <a:latin typeface="Lato"/>
                          <a:ea typeface="Lato"/>
                          <a:cs typeface="Lato"/>
                          <a:sym typeface="Lato"/>
                        </a:rPr>
                        <a:t>Documents / Matériel</a:t>
                      </a:r>
                      <a:endParaRPr>
                        <a:solidFill>
                          <a:srgbClr val="FFFFFF"/>
                        </a:solidFill>
                        <a:latin typeface="Lato"/>
                        <a:ea typeface="Lato"/>
                        <a:cs typeface="Lato"/>
                        <a:sym typeface="Lato"/>
                      </a:endParaRPr>
                    </a:p>
                  </a:txBody>
                  <a:tcPr marT="91425" marB="91425" marR="91425" marL="91425">
                    <a:lnL cap="flat" cmpd="sng" w="381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idx="1" type="body"/>
          </p:nvPr>
        </p:nvSpPr>
        <p:spPr>
          <a:xfrm>
            <a:off x="729450" y="1396675"/>
            <a:ext cx="7688700" cy="29433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fr"/>
              <a:t>Ajoutez</a:t>
            </a:r>
            <a:r>
              <a:rPr lang="fr"/>
              <a:t> le sujet ici…</a:t>
            </a:r>
            <a:endParaRPr/>
          </a:p>
        </p:txBody>
      </p:sp>
      <p:sp>
        <p:nvSpPr>
          <p:cNvPr id="93" name="Google Shape;93;p14"/>
          <p:cNvSpPr txBox="1"/>
          <p:nvPr/>
        </p:nvSpPr>
        <p:spPr>
          <a:xfrm>
            <a:off x="727650" y="593450"/>
            <a:ext cx="7688700" cy="535200"/>
          </a:xfrm>
          <a:prstGeom prst="rect">
            <a:avLst/>
          </a:prstGeom>
          <a:noFill/>
          <a:ln>
            <a:noFill/>
          </a:ln>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fr" sz="2600">
                <a:solidFill>
                  <a:srgbClr val="1A1A1A"/>
                </a:solidFill>
                <a:latin typeface="Raleway"/>
                <a:ea typeface="Raleway"/>
                <a:cs typeface="Raleway"/>
                <a:sym typeface="Raleway"/>
              </a:rPr>
              <a:t>Présentation du sujet</a:t>
            </a:r>
            <a:endParaRPr b="1" sz="2600">
              <a:solidFill>
                <a:srgbClr val="1A1A1A"/>
              </a:solidFill>
              <a:latin typeface="Raleway"/>
              <a:ea typeface="Raleway"/>
              <a:cs typeface="Raleway"/>
              <a:sym typeface="Raleway"/>
            </a:endParaRPr>
          </a:p>
        </p:txBody>
      </p:sp>
      <p:sp>
        <p:nvSpPr>
          <p:cNvPr id="94" name="Google Shape;94;p14"/>
          <p:cNvSpPr txBox="1"/>
          <p:nvPr/>
        </p:nvSpPr>
        <p:spPr>
          <a:xfrm>
            <a:off x="727650" y="4339975"/>
            <a:ext cx="7688700" cy="1168500"/>
          </a:xfrm>
          <a:prstGeom prst="rect">
            <a:avLst/>
          </a:prstGeom>
          <a:noFill/>
          <a:ln>
            <a:noFill/>
          </a:ln>
        </p:spPr>
        <p:txBody>
          <a:bodyPr anchorCtr="0" anchor="t" bIns="91425" lIns="91425" spcFirstLastPara="1" rIns="91425" wrap="square" tIns="91425">
            <a:normAutofit/>
          </a:bodyPr>
          <a:lstStyle/>
          <a:p>
            <a:pPr indent="0" lvl="0" marL="0" rtl="0" algn="ctr">
              <a:lnSpc>
                <a:spcPct val="115000"/>
              </a:lnSpc>
              <a:spcBef>
                <a:spcPts val="0"/>
              </a:spcBef>
              <a:spcAft>
                <a:spcPts val="0"/>
              </a:spcAft>
              <a:buNone/>
            </a:pPr>
            <a:r>
              <a:rPr b="1" i="1" lang="fr" sz="1300">
                <a:solidFill>
                  <a:srgbClr val="4A86E8"/>
                </a:solidFill>
                <a:latin typeface="Lato"/>
                <a:ea typeface="Lato"/>
                <a:cs typeface="Lato"/>
                <a:sym typeface="Lato"/>
              </a:rPr>
              <a:t>Type d’établissement</a:t>
            </a:r>
            <a:r>
              <a:rPr b="1" i="1" lang="fr" sz="1300">
                <a:solidFill>
                  <a:srgbClr val="595959"/>
                </a:solidFill>
                <a:latin typeface="Lato"/>
                <a:ea typeface="Lato"/>
                <a:cs typeface="Lato"/>
                <a:sym typeface="Lato"/>
              </a:rPr>
              <a:t> – </a:t>
            </a:r>
            <a:r>
              <a:rPr b="1" i="1" lang="fr" sz="1300">
                <a:solidFill>
                  <a:srgbClr val="6AA84F"/>
                </a:solidFill>
                <a:latin typeface="Lato"/>
                <a:ea typeface="Lato"/>
                <a:cs typeface="Lato"/>
                <a:sym typeface="Lato"/>
              </a:rPr>
              <a:t>niveau</a:t>
            </a:r>
            <a:r>
              <a:rPr b="1" i="1" lang="fr" sz="1300">
                <a:solidFill>
                  <a:srgbClr val="595959"/>
                </a:solidFill>
                <a:latin typeface="Lato"/>
                <a:ea typeface="Lato"/>
                <a:cs typeface="Lato"/>
                <a:sym typeface="Lato"/>
              </a:rPr>
              <a:t> -</a:t>
            </a:r>
            <a:r>
              <a:rPr b="1" i="1" lang="fr" sz="1300">
                <a:solidFill>
                  <a:srgbClr val="BF9000"/>
                </a:solidFill>
                <a:latin typeface="Lato"/>
                <a:ea typeface="Lato"/>
                <a:cs typeface="Lato"/>
                <a:sym typeface="Lato"/>
              </a:rPr>
              <a:t> dispositif </a:t>
            </a:r>
            <a:r>
              <a:rPr b="1" i="1" lang="fr" sz="1300">
                <a:solidFill>
                  <a:srgbClr val="595959"/>
                </a:solidFill>
                <a:latin typeface="Lato"/>
                <a:ea typeface="Lato"/>
                <a:cs typeface="Lato"/>
                <a:sym typeface="Lato"/>
              </a:rPr>
              <a:t>– </a:t>
            </a:r>
            <a:r>
              <a:rPr b="1" i="1" lang="fr" sz="1300">
                <a:solidFill>
                  <a:srgbClr val="9900FF"/>
                </a:solidFill>
                <a:latin typeface="Lato"/>
                <a:ea typeface="Lato"/>
                <a:cs typeface="Lato"/>
                <a:sym typeface="Lato"/>
              </a:rPr>
              <a:t>disciplines associées</a:t>
            </a:r>
            <a:r>
              <a:rPr b="1" i="1" lang="fr" sz="1300">
                <a:solidFill>
                  <a:srgbClr val="595959"/>
                </a:solidFill>
                <a:latin typeface="Lato"/>
                <a:ea typeface="Lato"/>
                <a:cs typeface="Lato"/>
                <a:sym typeface="Lato"/>
              </a:rPr>
              <a:t> – </a:t>
            </a:r>
            <a:endParaRPr b="1" i="1" sz="1300">
              <a:solidFill>
                <a:srgbClr val="595959"/>
              </a:solidFill>
              <a:latin typeface="Lato"/>
              <a:ea typeface="Lato"/>
              <a:cs typeface="Lato"/>
              <a:sym typeface="Lato"/>
            </a:endParaRPr>
          </a:p>
          <a:p>
            <a:pPr indent="0" lvl="0" marL="0" rtl="0" algn="ctr">
              <a:lnSpc>
                <a:spcPct val="115000"/>
              </a:lnSpc>
              <a:spcBef>
                <a:spcPts val="1200"/>
              </a:spcBef>
              <a:spcAft>
                <a:spcPts val="0"/>
              </a:spcAft>
              <a:buNone/>
            </a:pPr>
            <a:r>
              <a:rPr b="1" i="1" lang="fr" sz="1300">
                <a:solidFill>
                  <a:srgbClr val="FF9900"/>
                </a:solidFill>
                <a:latin typeface="Lato"/>
                <a:ea typeface="Lato"/>
                <a:cs typeface="Lato"/>
                <a:sym typeface="Lato"/>
              </a:rPr>
              <a:t>type de production</a:t>
            </a:r>
            <a:r>
              <a:rPr b="1" i="1" lang="fr" sz="1300">
                <a:solidFill>
                  <a:srgbClr val="595959"/>
                </a:solidFill>
                <a:latin typeface="Lato"/>
                <a:ea typeface="Lato"/>
                <a:cs typeface="Lato"/>
                <a:sym typeface="Lato"/>
              </a:rPr>
              <a:t> –</a:t>
            </a:r>
            <a:r>
              <a:rPr b="1" i="1" lang="fr" sz="1300">
                <a:solidFill>
                  <a:srgbClr val="980000"/>
                </a:solidFill>
                <a:latin typeface="Lato"/>
                <a:ea typeface="Lato"/>
                <a:cs typeface="Lato"/>
                <a:sym typeface="Lato"/>
              </a:rPr>
              <a:t> thème de recherche</a:t>
            </a:r>
            <a:endParaRPr b="1" i="1" sz="1300">
              <a:solidFill>
                <a:srgbClr val="980000"/>
              </a:solidFill>
              <a:latin typeface="Lato"/>
              <a:ea typeface="Lato"/>
              <a:cs typeface="Lato"/>
              <a:sym typeface="Lato"/>
            </a:endParaRPr>
          </a:p>
          <a:p>
            <a:pPr indent="0" lvl="0" marL="0" rtl="0" algn="l">
              <a:lnSpc>
                <a:spcPct val="115000"/>
              </a:lnSpc>
              <a:spcBef>
                <a:spcPts val="1200"/>
              </a:spcBef>
              <a:spcAft>
                <a:spcPts val="1200"/>
              </a:spcAft>
              <a:buNone/>
            </a:pPr>
            <a:r>
              <a:t/>
            </a:r>
            <a:endParaRPr sz="1300">
              <a:solidFill>
                <a:srgbClr val="595959"/>
              </a:solidFill>
              <a:latin typeface="Lato"/>
              <a:ea typeface="Lato"/>
              <a:cs typeface="Lato"/>
              <a:sym typeface="La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Focus sur la séance n°?</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3"/>
          <p:cNvSpPr txBox="1"/>
          <p:nvPr>
            <p:ph type="title"/>
          </p:nvPr>
        </p:nvSpPr>
        <p:spPr>
          <a:xfrm>
            <a:off x="727800" y="606875"/>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Séance n°X</a:t>
            </a:r>
            <a:endParaRPr/>
          </a:p>
        </p:txBody>
      </p:sp>
      <p:sp>
        <p:nvSpPr>
          <p:cNvPr id="206" name="Google Shape;206;p33"/>
          <p:cNvSpPr txBox="1"/>
          <p:nvPr>
            <p:ph idx="4294967295" type="body"/>
          </p:nvPr>
        </p:nvSpPr>
        <p:spPr>
          <a:xfrm>
            <a:off x="729450" y="1316100"/>
            <a:ext cx="7688700" cy="36930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b="1" lang="fr" sz="1500"/>
              <a:t>Pré-requis</a:t>
            </a:r>
            <a:r>
              <a:rPr b="1" lang="fr" sz="1500"/>
              <a:t> : </a:t>
            </a:r>
            <a:r>
              <a:rPr lang="fr" sz="1500"/>
              <a:t>Où en sont les élèves dans leurs compétences personnelles à ce </a:t>
            </a:r>
            <a:r>
              <a:rPr lang="fr" sz="1500"/>
              <a:t>moment-là?</a:t>
            </a:r>
            <a:r>
              <a:rPr lang="fr" sz="1500"/>
              <a:t> </a:t>
            </a:r>
            <a:endParaRPr sz="1500"/>
          </a:p>
          <a:p>
            <a:pPr indent="0" lvl="0" marL="0" rtl="0" algn="l">
              <a:spcBef>
                <a:spcPts val="1200"/>
              </a:spcBef>
              <a:spcAft>
                <a:spcPts val="0"/>
              </a:spcAft>
              <a:buNone/>
            </a:pPr>
            <a:r>
              <a:t/>
            </a:r>
            <a:endParaRPr sz="1500"/>
          </a:p>
          <a:p>
            <a:pPr indent="-323850" lvl="0" marL="457200" rtl="0" algn="l">
              <a:spcBef>
                <a:spcPts val="1200"/>
              </a:spcBef>
              <a:spcAft>
                <a:spcPts val="0"/>
              </a:spcAft>
              <a:buSzPts val="1500"/>
              <a:buChar char="➢"/>
            </a:pPr>
            <a:r>
              <a:rPr b="1" lang="fr" sz="1500"/>
              <a:t>Posture de la séance : </a:t>
            </a:r>
            <a:r>
              <a:rPr lang="fr" sz="1500"/>
              <a:t>A quel moment cette séance arrive-t-elle?  </a:t>
            </a:r>
            <a:endParaRPr sz="1500"/>
          </a:p>
          <a:p>
            <a:pPr indent="0" lvl="0" marL="0" rtl="0" algn="l">
              <a:spcBef>
                <a:spcPts val="1200"/>
              </a:spcBef>
              <a:spcAft>
                <a:spcPts val="0"/>
              </a:spcAft>
              <a:buNone/>
            </a:pPr>
            <a:r>
              <a:t/>
            </a:r>
            <a:endParaRPr sz="1500"/>
          </a:p>
          <a:p>
            <a:pPr indent="-323850" lvl="0" marL="457200" rtl="0" algn="l">
              <a:spcBef>
                <a:spcPts val="1200"/>
              </a:spcBef>
              <a:spcAft>
                <a:spcPts val="0"/>
              </a:spcAft>
              <a:buSzPts val="1500"/>
              <a:buChar char="➢"/>
            </a:pPr>
            <a:r>
              <a:rPr b="1" lang="fr" sz="1500"/>
              <a:t>Finalité de la séance : </a:t>
            </a:r>
            <a:r>
              <a:rPr lang="fr" sz="1500"/>
              <a:t>Maîtrise, compétences spé, … </a:t>
            </a:r>
            <a:endParaRPr sz="1500"/>
          </a:p>
          <a:p>
            <a:pPr indent="0" lvl="0" marL="0" rtl="0" algn="l">
              <a:spcBef>
                <a:spcPts val="1200"/>
              </a:spcBef>
              <a:spcAft>
                <a:spcPts val="0"/>
              </a:spcAft>
              <a:buNone/>
            </a:pPr>
            <a:r>
              <a:t/>
            </a:r>
            <a:endParaRPr b="1" sz="1500"/>
          </a:p>
          <a:p>
            <a:pPr indent="0" lvl="0" marL="0" rtl="0" algn="l">
              <a:spcBef>
                <a:spcPts val="1200"/>
              </a:spcBef>
              <a:spcAft>
                <a:spcPts val="1200"/>
              </a:spcAft>
              <a:buNone/>
            </a:pPr>
            <a:r>
              <a:t/>
            </a:r>
            <a:endParaRPr sz="15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4"/>
          <p:cNvSpPr txBox="1"/>
          <p:nvPr>
            <p:ph type="title"/>
          </p:nvPr>
        </p:nvSpPr>
        <p:spPr>
          <a:xfrm>
            <a:off x="648875" y="593475"/>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Méthodes d’apprentissage</a:t>
            </a:r>
            <a:endParaRPr/>
          </a:p>
        </p:txBody>
      </p:sp>
      <p:sp>
        <p:nvSpPr>
          <p:cNvPr id="212" name="Google Shape;212;p34"/>
          <p:cNvSpPr txBox="1"/>
          <p:nvPr>
            <p:ph idx="4294967295" type="body"/>
          </p:nvPr>
        </p:nvSpPr>
        <p:spPr>
          <a:xfrm>
            <a:off x="729450" y="1316100"/>
            <a:ext cx="7688700" cy="36930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b="1" lang="fr" sz="1500"/>
              <a:t>Quelle posture ont les élèves pour alimenter leurs savoirs dans ce cours?</a:t>
            </a:r>
            <a:endParaRPr b="1" sz="1500"/>
          </a:p>
          <a:p>
            <a:pPr indent="-323850" lvl="0" marL="457200" rtl="0" algn="l">
              <a:spcBef>
                <a:spcPts val="0"/>
              </a:spcBef>
              <a:spcAft>
                <a:spcPts val="0"/>
              </a:spcAft>
              <a:buSzPts val="1500"/>
              <a:buChar char="➢"/>
            </a:pPr>
            <a:r>
              <a:t/>
            </a:r>
            <a:endParaRPr b="1" sz="1500"/>
          </a:p>
          <a:p>
            <a:pPr indent="0" lvl="0" marL="0" rtl="0" algn="l">
              <a:spcBef>
                <a:spcPts val="1200"/>
              </a:spcBef>
              <a:spcAft>
                <a:spcPts val="0"/>
              </a:spcAft>
              <a:buNone/>
            </a:pPr>
            <a:r>
              <a:t/>
            </a:r>
            <a:endParaRPr b="1" sz="1500"/>
          </a:p>
          <a:p>
            <a:pPr indent="0" lvl="0" marL="0" rtl="0" algn="l">
              <a:spcBef>
                <a:spcPts val="1200"/>
              </a:spcBef>
              <a:spcAft>
                <a:spcPts val="1200"/>
              </a:spcAft>
              <a:buNone/>
            </a:pPr>
            <a:r>
              <a:t/>
            </a:r>
            <a:endParaRPr sz="15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727800" y="580025"/>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Fiches exercice</a:t>
            </a:r>
            <a:endParaRPr/>
          </a:p>
        </p:txBody>
      </p:sp>
      <p:sp>
        <p:nvSpPr>
          <p:cNvPr id="218" name="Google Shape;218;p35"/>
          <p:cNvSpPr txBox="1"/>
          <p:nvPr>
            <p:ph idx="4294967295" type="body"/>
          </p:nvPr>
        </p:nvSpPr>
        <p:spPr>
          <a:xfrm>
            <a:off x="729450" y="1316100"/>
            <a:ext cx="7688700" cy="36930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b="1" lang="fr" sz="1500"/>
              <a:t>Activité n°? : </a:t>
            </a:r>
            <a:endParaRPr b="1" sz="1500"/>
          </a:p>
          <a:p>
            <a:pPr indent="0" lvl="0" marL="0" rtl="0" algn="l">
              <a:spcBef>
                <a:spcPts val="1200"/>
              </a:spcBef>
              <a:spcAft>
                <a:spcPts val="0"/>
              </a:spcAft>
              <a:buNone/>
            </a:pPr>
            <a:r>
              <a:t/>
            </a:r>
            <a:endParaRPr sz="1500"/>
          </a:p>
          <a:p>
            <a:pPr indent="-323850" lvl="0" marL="457200" rtl="0" algn="l">
              <a:spcBef>
                <a:spcPts val="1200"/>
              </a:spcBef>
              <a:spcAft>
                <a:spcPts val="0"/>
              </a:spcAft>
              <a:buSzPts val="1500"/>
              <a:buChar char="➢"/>
            </a:pPr>
            <a:r>
              <a:rPr b="1" lang="fr" sz="1500"/>
              <a:t>Activité n°? : </a:t>
            </a:r>
            <a:endParaRPr b="1" sz="1500"/>
          </a:p>
          <a:p>
            <a:pPr indent="0" lvl="0" marL="0" rtl="0" algn="l">
              <a:spcBef>
                <a:spcPts val="1200"/>
              </a:spcBef>
              <a:spcAft>
                <a:spcPts val="0"/>
              </a:spcAft>
              <a:buNone/>
            </a:pPr>
            <a:r>
              <a:t/>
            </a:r>
            <a:endParaRPr sz="1500"/>
          </a:p>
          <a:p>
            <a:pPr indent="0" lvl="0" marL="0" rtl="0" algn="l">
              <a:spcBef>
                <a:spcPts val="1200"/>
              </a:spcBef>
              <a:spcAft>
                <a:spcPts val="0"/>
              </a:spcAft>
              <a:buNone/>
            </a:pPr>
            <a:r>
              <a:t/>
            </a:r>
            <a:endParaRPr b="1" sz="1500"/>
          </a:p>
          <a:p>
            <a:pPr indent="0" lvl="0" marL="0" rtl="0" algn="l">
              <a:spcBef>
                <a:spcPts val="1200"/>
              </a:spcBef>
              <a:spcAft>
                <a:spcPts val="0"/>
              </a:spcAft>
              <a:buNone/>
            </a:pPr>
            <a:r>
              <a:t/>
            </a:r>
            <a:endParaRPr b="1" sz="1500"/>
          </a:p>
          <a:p>
            <a:pPr indent="0" lvl="0" marL="0" rtl="0" algn="l">
              <a:spcBef>
                <a:spcPts val="1200"/>
              </a:spcBef>
              <a:spcAft>
                <a:spcPts val="1200"/>
              </a:spcAft>
              <a:buNone/>
            </a:pPr>
            <a:r>
              <a:t/>
            </a:r>
            <a:endParaRPr sz="15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608575" y="593450"/>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Posture de l’enseignant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7"/>
          <p:cNvSpPr txBox="1"/>
          <p:nvPr>
            <p:ph type="title"/>
          </p:nvPr>
        </p:nvSpPr>
        <p:spPr>
          <a:xfrm>
            <a:off x="727800" y="606900"/>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Posture de l’élève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8"/>
          <p:cNvSpPr txBox="1"/>
          <p:nvPr>
            <p:ph type="title"/>
          </p:nvPr>
        </p:nvSpPr>
        <p:spPr>
          <a:xfrm>
            <a:off x="727800" y="606900"/>
            <a:ext cx="76884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Evaluation</a:t>
            </a:r>
            <a:endParaRPr/>
          </a:p>
        </p:txBody>
      </p:sp>
      <p:sp>
        <p:nvSpPr>
          <p:cNvPr id="234" name="Google Shape;234;p38"/>
          <p:cNvSpPr txBox="1"/>
          <p:nvPr>
            <p:ph type="title"/>
          </p:nvPr>
        </p:nvSpPr>
        <p:spPr>
          <a:xfrm>
            <a:off x="5277575" y="539750"/>
            <a:ext cx="3800700" cy="452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fr" sz="2040"/>
              <a:t>Diagnostique</a:t>
            </a:r>
            <a:endParaRPr sz="2040"/>
          </a:p>
          <a:p>
            <a:pPr indent="0" lvl="0" marL="0" rtl="0" algn="l">
              <a:spcBef>
                <a:spcPts val="0"/>
              </a:spcBef>
              <a:spcAft>
                <a:spcPts val="0"/>
              </a:spcAft>
              <a:buSzPts val="990"/>
              <a:buNone/>
            </a:pPr>
            <a:r>
              <a:rPr lang="fr" sz="839"/>
              <a:t>Elle se fait en début d’apprentissage. Elle permet de mesurer les écarts entre ce que les apprenants savent déjà et ce qu’ils devront connaître ou maîtriser en fin d’apprentissage. On parle aussi de « positionnement ». </a:t>
            </a:r>
            <a:endParaRPr sz="839"/>
          </a:p>
          <a:p>
            <a:pPr indent="0" lvl="0" marL="0" rtl="0" algn="l">
              <a:spcBef>
                <a:spcPts val="0"/>
              </a:spcBef>
              <a:spcAft>
                <a:spcPts val="0"/>
              </a:spcAft>
              <a:buSzPts val="990"/>
              <a:buNone/>
            </a:pPr>
            <a:r>
              <a:t/>
            </a:r>
            <a:endParaRPr sz="839"/>
          </a:p>
          <a:p>
            <a:pPr indent="0" lvl="0" marL="0" rtl="0" algn="l">
              <a:spcBef>
                <a:spcPts val="0"/>
              </a:spcBef>
              <a:spcAft>
                <a:spcPts val="0"/>
              </a:spcAft>
              <a:buSzPts val="990"/>
              <a:buNone/>
            </a:pPr>
            <a:r>
              <a:t/>
            </a:r>
            <a:endParaRPr sz="2040"/>
          </a:p>
          <a:p>
            <a:pPr indent="0" lvl="0" marL="0" rtl="0" algn="l">
              <a:spcBef>
                <a:spcPts val="0"/>
              </a:spcBef>
              <a:spcAft>
                <a:spcPts val="0"/>
              </a:spcAft>
              <a:buSzPts val="990"/>
              <a:buNone/>
            </a:pPr>
            <a:r>
              <a:rPr lang="fr" sz="2040"/>
              <a:t>Formative </a:t>
            </a:r>
            <a:endParaRPr sz="2040"/>
          </a:p>
          <a:p>
            <a:pPr indent="0" lvl="0" marL="0" rtl="0" algn="l">
              <a:spcBef>
                <a:spcPts val="0"/>
              </a:spcBef>
              <a:spcAft>
                <a:spcPts val="0"/>
              </a:spcAft>
              <a:buSzPts val="990"/>
              <a:buNone/>
            </a:pPr>
            <a:r>
              <a:rPr lang="fr" sz="839"/>
              <a:t>Elle se pratique au cours des apprentissages et doit permettre d’identifier des indices sur les processus d’apprentissage des apprenants. C’est donc un outil précieux pour l’apprenant et l’enseignant qui peuvent se situer. Dans un but d’amélioration des apprentissages, l’enseignant peut ainsi prendre des décisions pour la suite de son enseignement en l’ajustant au regard des besoins des apprenants et en proposant d’éventuelles remédiations. </a:t>
            </a:r>
            <a:endParaRPr sz="839"/>
          </a:p>
          <a:p>
            <a:pPr indent="0" lvl="0" marL="0" rtl="0" algn="l">
              <a:spcBef>
                <a:spcPts val="0"/>
              </a:spcBef>
              <a:spcAft>
                <a:spcPts val="0"/>
              </a:spcAft>
              <a:buSzPts val="990"/>
              <a:buNone/>
            </a:pPr>
            <a:r>
              <a:t/>
            </a:r>
            <a:endParaRPr sz="839"/>
          </a:p>
          <a:p>
            <a:pPr indent="0" lvl="0" marL="0" rtl="0" algn="l">
              <a:spcBef>
                <a:spcPts val="0"/>
              </a:spcBef>
              <a:spcAft>
                <a:spcPts val="0"/>
              </a:spcAft>
              <a:buSzPts val="990"/>
              <a:buNone/>
            </a:pPr>
            <a:r>
              <a:t/>
            </a:r>
            <a:endParaRPr sz="2040"/>
          </a:p>
          <a:p>
            <a:pPr indent="0" lvl="0" marL="0" rtl="0" algn="l">
              <a:spcBef>
                <a:spcPts val="0"/>
              </a:spcBef>
              <a:spcAft>
                <a:spcPts val="0"/>
              </a:spcAft>
              <a:buSzPts val="990"/>
              <a:buNone/>
            </a:pPr>
            <a:r>
              <a:rPr lang="fr" sz="2040"/>
              <a:t>Sommative</a:t>
            </a:r>
            <a:r>
              <a:rPr lang="fr" sz="1140"/>
              <a:t> </a:t>
            </a:r>
            <a:endParaRPr sz="1140"/>
          </a:p>
          <a:p>
            <a:pPr indent="0" lvl="0" marL="0" rtl="0" algn="l">
              <a:spcBef>
                <a:spcPts val="0"/>
              </a:spcBef>
              <a:spcAft>
                <a:spcPts val="0"/>
              </a:spcAft>
              <a:buSzPts val="990"/>
              <a:buNone/>
            </a:pPr>
            <a:r>
              <a:rPr lang="fr" sz="839"/>
              <a:t>Elle se pratique au terme d’un apprentissage afin de vérifier l’atteinte d’une compétence/capacité. Elle pose un bilan, un verdict. Elle permet de vérifier si l’apprenant possède les compétences/ capacités nécessaires à la délivrance d’une unité d’un diplôme. Elle peut être certificative lorsqu’il y a à la clé la délivrance d’un diplôme</a:t>
            </a:r>
            <a:r>
              <a:rPr lang="fr" sz="1140"/>
              <a:t>.</a:t>
            </a:r>
            <a:endParaRPr sz="1140"/>
          </a:p>
          <a:p>
            <a:pPr indent="0" lvl="0" marL="0" rtl="0" algn="l">
              <a:spcBef>
                <a:spcPts val="0"/>
              </a:spcBef>
              <a:spcAft>
                <a:spcPts val="0"/>
              </a:spcAft>
              <a:buSzPts val="990"/>
              <a:buNone/>
            </a:pPr>
            <a:r>
              <a:t/>
            </a:r>
            <a:endParaRPr sz="1140"/>
          </a:p>
          <a:p>
            <a:pPr indent="0" lvl="0" marL="0" rtl="0" algn="l">
              <a:spcBef>
                <a:spcPts val="0"/>
              </a:spcBef>
              <a:spcAft>
                <a:spcPts val="0"/>
              </a:spcAft>
              <a:buSzPts val="990"/>
              <a:buNone/>
            </a:pPr>
            <a:r>
              <a:rPr lang="fr" sz="1140"/>
              <a:t>CCF</a:t>
            </a:r>
            <a:endParaRPr sz="114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9"/>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Evaluation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0"/>
          <p:cNvSpPr txBox="1"/>
          <p:nvPr>
            <p:ph type="title"/>
          </p:nvPr>
        </p:nvSpPr>
        <p:spPr>
          <a:xfrm>
            <a:off x="241500" y="177150"/>
            <a:ext cx="3800700" cy="452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fr" sz="2040"/>
              <a:t>Diagnostique</a:t>
            </a:r>
            <a:endParaRPr sz="2040"/>
          </a:p>
          <a:p>
            <a:pPr indent="0" lvl="0" marL="0" rtl="0" algn="l">
              <a:spcBef>
                <a:spcPts val="0"/>
              </a:spcBef>
              <a:spcAft>
                <a:spcPts val="0"/>
              </a:spcAft>
              <a:buSzPts val="990"/>
              <a:buNone/>
            </a:pPr>
            <a:r>
              <a:rPr lang="fr" sz="839"/>
              <a:t>Elle se fait en début d’apprentissage. Elle permet de mesurer les écarts entre ce que les apprenants savent déjà et ce qu’ils devront connaître ou maîtriser en fin d’apprentissage. On parle aussi de « positionnement ». </a:t>
            </a:r>
            <a:endParaRPr sz="839"/>
          </a:p>
          <a:p>
            <a:pPr indent="0" lvl="0" marL="0" rtl="0" algn="l">
              <a:spcBef>
                <a:spcPts val="0"/>
              </a:spcBef>
              <a:spcAft>
                <a:spcPts val="0"/>
              </a:spcAft>
              <a:buSzPts val="990"/>
              <a:buNone/>
            </a:pPr>
            <a:r>
              <a:t/>
            </a:r>
            <a:endParaRPr sz="839"/>
          </a:p>
          <a:p>
            <a:pPr indent="0" lvl="0" marL="0" rtl="0" algn="l">
              <a:spcBef>
                <a:spcPts val="0"/>
              </a:spcBef>
              <a:spcAft>
                <a:spcPts val="0"/>
              </a:spcAft>
              <a:buSzPts val="990"/>
              <a:buNone/>
            </a:pPr>
            <a:r>
              <a:t/>
            </a:r>
            <a:endParaRPr sz="2040"/>
          </a:p>
          <a:p>
            <a:pPr indent="0" lvl="0" marL="0" rtl="0" algn="l">
              <a:spcBef>
                <a:spcPts val="0"/>
              </a:spcBef>
              <a:spcAft>
                <a:spcPts val="0"/>
              </a:spcAft>
              <a:buSzPts val="990"/>
              <a:buNone/>
            </a:pPr>
            <a:r>
              <a:rPr lang="fr" sz="2040"/>
              <a:t>Formative </a:t>
            </a:r>
            <a:endParaRPr sz="2040"/>
          </a:p>
          <a:p>
            <a:pPr indent="0" lvl="0" marL="0" rtl="0" algn="l">
              <a:spcBef>
                <a:spcPts val="0"/>
              </a:spcBef>
              <a:spcAft>
                <a:spcPts val="0"/>
              </a:spcAft>
              <a:buSzPts val="990"/>
              <a:buNone/>
            </a:pPr>
            <a:r>
              <a:rPr lang="fr" sz="839"/>
              <a:t>Elle se pratique au cours des apprentissages et doit permettre d’identifier des indices sur les processus d’apprentissage des apprenants. C’est donc un outil précieux pour l’apprenant et l’enseignant qui peuvent se situer. Dans un but d’amélioration des apprentissages, l’enseignant peut ainsi prendre des décisions pour la suite de son enseignement en l’ajustant au regard des besoins des apprenants et en proposant d’éventuelles remédiations. </a:t>
            </a:r>
            <a:endParaRPr sz="839"/>
          </a:p>
          <a:p>
            <a:pPr indent="0" lvl="0" marL="0" rtl="0" algn="l">
              <a:spcBef>
                <a:spcPts val="0"/>
              </a:spcBef>
              <a:spcAft>
                <a:spcPts val="0"/>
              </a:spcAft>
              <a:buSzPts val="990"/>
              <a:buNone/>
            </a:pPr>
            <a:r>
              <a:t/>
            </a:r>
            <a:endParaRPr sz="839"/>
          </a:p>
          <a:p>
            <a:pPr indent="0" lvl="0" marL="0" rtl="0" algn="l">
              <a:spcBef>
                <a:spcPts val="0"/>
              </a:spcBef>
              <a:spcAft>
                <a:spcPts val="0"/>
              </a:spcAft>
              <a:buSzPts val="990"/>
              <a:buNone/>
            </a:pPr>
            <a:r>
              <a:t/>
            </a:r>
            <a:endParaRPr sz="2040"/>
          </a:p>
          <a:p>
            <a:pPr indent="0" lvl="0" marL="0" rtl="0" algn="l">
              <a:spcBef>
                <a:spcPts val="0"/>
              </a:spcBef>
              <a:spcAft>
                <a:spcPts val="0"/>
              </a:spcAft>
              <a:buSzPts val="990"/>
              <a:buNone/>
            </a:pPr>
            <a:r>
              <a:rPr lang="fr" sz="2040"/>
              <a:t>Sommative</a:t>
            </a:r>
            <a:r>
              <a:rPr lang="fr" sz="1140"/>
              <a:t> </a:t>
            </a:r>
            <a:endParaRPr sz="1140"/>
          </a:p>
          <a:p>
            <a:pPr indent="0" lvl="0" marL="0" rtl="0" algn="l">
              <a:spcBef>
                <a:spcPts val="0"/>
              </a:spcBef>
              <a:spcAft>
                <a:spcPts val="0"/>
              </a:spcAft>
              <a:buSzPts val="990"/>
              <a:buNone/>
            </a:pPr>
            <a:r>
              <a:rPr lang="fr" sz="839"/>
              <a:t>Elle se pratique au terme d’un apprentissage afin de vérifier l’atteinte d’une compétence/capacité. Elle pose un bilan, un verdict. Elle permet de vérifier si l’apprenant possède les compétences/ capacités nécessaires à la délivrance d’une unité d’un diplôme. Elle peut être certificative lorsqu’il y a à la clé la délivrance d’un diplôme</a:t>
            </a:r>
            <a:r>
              <a:rPr lang="fr" sz="1140"/>
              <a:t>.</a:t>
            </a:r>
            <a:endParaRPr sz="1140"/>
          </a:p>
          <a:p>
            <a:pPr indent="0" lvl="0" marL="0" rtl="0" algn="l">
              <a:spcBef>
                <a:spcPts val="0"/>
              </a:spcBef>
              <a:spcAft>
                <a:spcPts val="0"/>
              </a:spcAft>
              <a:buSzPts val="990"/>
              <a:buNone/>
            </a:pPr>
            <a:r>
              <a:t/>
            </a:r>
            <a:endParaRPr sz="1140"/>
          </a:p>
          <a:p>
            <a:pPr indent="0" lvl="0" marL="0" rtl="0" algn="l">
              <a:spcBef>
                <a:spcPts val="0"/>
              </a:spcBef>
              <a:spcAft>
                <a:spcPts val="0"/>
              </a:spcAft>
              <a:buSzPts val="990"/>
              <a:buNone/>
            </a:pPr>
            <a:r>
              <a:rPr lang="fr" sz="1140"/>
              <a:t>CCF</a:t>
            </a:r>
            <a:endParaRPr sz="1140"/>
          </a:p>
        </p:txBody>
      </p:sp>
      <p:sp>
        <p:nvSpPr>
          <p:cNvPr id="245" name="Google Shape;245;p40"/>
          <p:cNvSpPr txBox="1"/>
          <p:nvPr>
            <p:ph idx="2" type="body"/>
          </p:nvPr>
        </p:nvSpPr>
        <p:spPr>
          <a:xfrm>
            <a:off x="4767475" y="177150"/>
            <a:ext cx="4243800" cy="479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Notions à définir…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1"/>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Conclusion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648875" y="5934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Documents : </a:t>
            </a:r>
            <a:endParaRPr/>
          </a:p>
        </p:txBody>
      </p:sp>
      <p:sp>
        <p:nvSpPr>
          <p:cNvPr id="100" name="Google Shape;100;p15"/>
          <p:cNvSpPr txBox="1"/>
          <p:nvPr>
            <p:ph idx="1" type="body"/>
          </p:nvPr>
        </p:nvSpPr>
        <p:spPr>
          <a:xfrm>
            <a:off x="729450" y="1356375"/>
            <a:ext cx="7688700" cy="298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Document 1 :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fr"/>
              <a:t>Document 2 :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fr"/>
              <a:t>Document 3 : </a:t>
            </a:r>
            <a:endParaRPr/>
          </a:p>
        </p:txBody>
      </p:sp>
      <p:sp>
        <p:nvSpPr>
          <p:cNvPr id="101" name="Google Shape;101;p15"/>
          <p:cNvSpPr txBox="1"/>
          <p:nvPr/>
        </p:nvSpPr>
        <p:spPr>
          <a:xfrm>
            <a:off x="0" y="4528500"/>
            <a:ext cx="9144000" cy="61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fr" sz="1300">
                <a:solidFill>
                  <a:srgbClr val="6A6C6E"/>
                </a:solidFill>
                <a:latin typeface="Lato"/>
                <a:ea typeface="Lato"/>
                <a:cs typeface="Lato"/>
                <a:sym typeface="Lato"/>
              </a:rPr>
              <a:t>AUTEUR. Titre du chapitre. In : AUTEUR (si différent). </a:t>
            </a:r>
            <a:r>
              <a:rPr i="1" lang="fr" sz="1300">
                <a:solidFill>
                  <a:srgbClr val="6A6C6E"/>
                </a:solidFill>
                <a:latin typeface="Lato"/>
                <a:ea typeface="Lato"/>
                <a:cs typeface="Lato"/>
                <a:sym typeface="Lato"/>
              </a:rPr>
              <a:t>Titre de l’ouvrage</a:t>
            </a:r>
            <a:r>
              <a:rPr lang="fr" sz="1300">
                <a:solidFill>
                  <a:srgbClr val="6A6C6E"/>
                </a:solidFill>
                <a:latin typeface="Lato"/>
                <a:ea typeface="Lato"/>
                <a:cs typeface="Lato"/>
                <a:sym typeface="Lato"/>
              </a:rPr>
              <a:t> [en ligne]. Mention d’édition. Lieu d’édition (Pays) : Éditeur, Année de publication. Pages. [consulté le JJ/MM/AAAA]. Disponible à l’adresse : URL et/ou DOI</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2"/>
          <p:cNvSpPr txBox="1"/>
          <p:nvPr>
            <p:ph type="title"/>
          </p:nvPr>
        </p:nvSpPr>
        <p:spPr>
          <a:xfrm>
            <a:off x="727650" y="6069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Bilan de la séance</a:t>
            </a:r>
            <a:endParaRPr/>
          </a:p>
        </p:txBody>
      </p:sp>
      <p:sp>
        <p:nvSpPr>
          <p:cNvPr id="256" name="Google Shape;256;p42"/>
          <p:cNvSpPr txBox="1"/>
          <p:nvPr>
            <p:ph idx="1" type="body"/>
          </p:nvPr>
        </p:nvSpPr>
        <p:spPr>
          <a:xfrm>
            <a:off x="729450" y="1329525"/>
            <a:ext cx="7688700" cy="30105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fr"/>
              <a:t>Répondre à la pb</a:t>
            </a:r>
            <a:endParaRPr/>
          </a:p>
          <a:p>
            <a:pPr indent="-311150" lvl="0" marL="457200" rtl="0" algn="l">
              <a:spcBef>
                <a:spcPts val="0"/>
              </a:spcBef>
              <a:spcAft>
                <a:spcPts val="0"/>
              </a:spcAft>
              <a:buSzPts val="1300"/>
              <a:buChar char="➢"/>
            </a:pPr>
            <a:r>
              <a:rPr lang="fr"/>
              <a:t>Réponse du projet</a:t>
            </a:r>
            <a:endParaRPr/>
          </a:p>
          <a:p>
            <a:pPr indent="-311150" lvl="0" marL="457200" rtl="0" algn="l">
              <a:spcBef>
                <a:spcPts val="0"/>
              </a:spcBef>
              <a:spcAft>
                <a:spcPts val="0"/>
              </a:spcAft>
              <a:buSzPts val="1300"/>
              <a:buChar char="➢"/>
            </a:pPr>
            <a:r>
              <a:rPr lang="fr"/>
              <a:t>Ouverture, autres acteurs, autres partenaires?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Médiagraphie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4"/>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Ressources pour les élèves</a:t>
            </a:r>
            <a:endParaRPr/>
          </a:p>
        </p:txBody>
      </p:sp>
      <p:sp>
        <p:nvSpPr>
          <p:cNvPr id="267" name="Google Shape;267;p44"/>
          <p:cNvSpPr txBox="1"/>
          <p:nvPr>
            <p:ph idx="2" type="body"/>
          </p:nvPr>
        </p:nvSpPr>
        <p:spPr>
          <a:xfrm>
            <a:off x="4780900" y="161150"/>
            <a:ext cx="4190100" cy="4217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fr"/>
              <a:t>Texte</a:t>
            </a:r>
            <a:endParaRPr/>
          </a:p>
        </p:txBody>
      </p:sp>
      <p:sp>
        <p:nvSpPr>
          <p:cNvPr id="268" name="Google Shape;268;p44"/>
          <p:cNvSpPr txBox="1"/>
          <p:nvPr/>
        </p:nvSpPr>
        <p:spPr>
          <a:xfrm>
            <a:off x="0" y="4528500"/>
            <a:ext cx="9144000" cy="61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fr" sz="1300">
                <a:solidFill>
                  <a:srgbClr val="6A6C6E"/>
                </a:solidFill>
                <a:latin typeface="Lato"/>
                <a:ea typeface="Lato"/>
                <a:cs typeface="Lato"/>
                <a:sym typeface="Lato"/>
              </a:rPr>
              <a:t>AUTEUR. Titre du chapitre. In : AUTEUR (si différent). </a:t>
            </a:r>
            <a:r>
              <a:rPr i="1" lang="fr" sz="1300">
                <a:solidFill>
                  <a:srgbClr val="6A6C6E"/>
                </a:solidFill>
                <a:latin typeface="Lato"/>
                <a:ea typeface="Lato"/>
                <a:cs typeface="Lato"/>
                <a:sym typeface="Lato"/>
              </a:rPr>
              <a:t>Titre de l’ouvrage</a:t>
            </a:r>
            <a:r>
              <a:rPr lang="fr" sz="1300">
                <a:solidFill>
                  <a:srgbClr val="6A6C6E"/>
                </a:solidFill>
                <a:latin typeface="Lato"/>
                <a:ea typeface="Lato"/>
                <a:cs typeface="Lato"/>
                <a:sym typeface="Lato"/>
              </a:rPr>
              <a:t> [en ligne]. Mention d’édition. Lieu d’édition (Pays) : Éditeur, Année de publication. Pages. [consulté le JJ/MM/AAAA]. Disponible à l’adresse : URL et/ou DOI</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5"/>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Ressources pour les enseignants</a:t>
            </a:r>
            <a:endParaRPr/>
          </a:p>
        </p:txBody>
      </p:sp>
      <p:sp>
        <p:nvSpPr>
          <p:cNvPr id="274" name="Google Shape;274;p45"/>
          <p:cNvSpPr txBox="1"/>
          <p:nvPr>
            <p:ph idx="2" type="body"/>
          </p:nvPr>
        </p:nvSpPr>
        <p:spPr>
          <a:xfrm>
            <a:off x="4572000" y="214875"/>
            <a:ext cx="4278000" cy="4163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fr"/>
              <a:t>Texte</a:t>
            </a:r>
            <a:endParaRPr/>
          </a:p>
        </p:txBody>
      </p:sp>
      <p:sp>
        <p:nvSpPr>
          <p:cNvPr id="275" name="Google Shape;275;p45"/>
          <p:cNvSpPr txBox="1"/>
          <p:nvPr/>
        </p:nvSpPr>
        <p:spPr>
          <a:xfrm>
            <a:off x="0" y="4528500"/>
            <a:ext cx="9144000" cy="61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fr" sz="1300">
                <a:solidFill>
                  <a:srgbClr val="6A6C6E"/>
                </a:solidFill>
                <a:latin typeface="Lato"/>
                <a:ea typeface="Lato"/>
                <a:cs typeface="Lato"/>
                <a:sym typeface="Lato"/>
              </a:rPr>
              <a:t>AUTEUR. Titre du chapitre. In : AUTEUR (si différent). </a:t>
            </a:r>
            <a:r>
              <a:rPr i="1" lang="fr" sz="1300">
                <a:solidFill>
                  <a:srgbClr val="6A6C6E"/>
                </a:solidFill>
                <a:latin typeface="Lato"/>
                <a:ea typeface="Lato"/>
                <a:cs typeface="Lato"/>
                <a:sym typeface="Lato"/>
              </a:rPr>
              <a:t>Titre de l’ouvrage</a:t>
            </a:r>
            <a:r>
              <a:rPr lang="fr" sz="1300">
                <a:solidFill>
                  <a:srgbClr val="6A6C6E"/>
                </a:solidFill>
                <a:latin typeface="Lato"/>
                <a:ea typeface="Lato"/>
                <a:cs typeface="Lato"/>
                <a:sym typeface="Lato"/>
              </a:rPr>
              <a:t> [en ligne]. Mention d’édition. Lieu d’édition (Pays) : Éditeur, Année de publication. Pages. [consulté le JJ/MM/AAAA]. Disponible à l’adresse : URL et/ou DOI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724950" y="620325"/>
            <a:ext cx="3300900" cy="655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Définitions</a:t>
            </a:r>
            <a:endParaRPr/>
          </a:p>
        </p:txBody>
      </p:sp>
      <p:sp>
        <p:nvSpPr>
          <p:cNvPr id="107" name="Google Shape;107;p16"/>
          <p:cNvSpPr txBox="1"/>
          <p:nvPr>
            <p:ph idx="2" type="body"/>
          </p:nvPr>
        </p:nvSpPr>
        <p:spPr>
          <a:xfrm>
            <a:off x="4767475" y="1275825"/>
            <a:ext cx="4243800" cy="3693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Notions à définir… </a:t>
            </a:r>
            <a:endParaRPr/>
          </a:p>
        </p:txBody>
      </p:sp>
      <p:sp>
        <p:nvSpPr>
          <p:cNvPr id="108" name="Google Shape;108;p16"/>
          <p:cNvSpPr txBox="1"/>
          <p:nvPr>
            <p:ph type="title"/>
          </p:nvPr>
        </p:nvSpPr>
        <p:spPr>
          <a:xfrm>
            <a:off x="125300" y="1275825"/>
            <a:ext cx="3300900" cy="655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sz="1800">
                <a:solidFill>
                  <a:schemeClr val="accent1"/>
                </a:solidFill>
              </a:rPr>
              <a:t>Notion : </a:t>
            </a:r>
            <a:endParaRPr sz="180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727650" y="62032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Problématique </a:t>
            </a:r>
            <a:endParaRPr/>
          </a:p>
        </p:txBody>
      </p:sp>
      <p:sp>
        <p:nvSpPr>
          <p:cNvPr id="114" name="Google Shape;114;p17"/>
          <p:cNvSpPr txBox="1"/>
          <p:nvPr>
            <p:ph idx="1" type="body"/>
          </p:nvPr>
        </p:nvSpPr>
        <p:spPr>
          <a:xfrm>
            <a:off x="729450" y="1356375"/>
            <a:ext cx="7688700" cy="29835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fr"/>
              <a:t>r</a:t>
            </a:r>
            <a:r>
              <a:rPr lang="fr"/>
              <a:t>eprend le fil directeur de la séquence. Que souhaite-t-on particulièrement travailler à partir du sujet ? Avec les élèves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727650" y="58002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Plan de la présentation</a:t>
            </a:r>
            <a:endParaRPr/>
          </a:p>
        </p:txBody>
      </p:sp>
      <p:sp>
        <p:nvSpPr>
          <p:cNvPr id="120" name="Google Shape;120;p18"/>
          <p:cNvSpPr txBox="1"/>
          <p:nvPr>
            <p:ph idx="1" type="body"/>
          </p:nvPr>
        </p:nvSpPr>
        <p:spPr>
          <a:xfrm>
            <a:off x="729450" y="1356375"/>
            <a:ext cx="7688700" cy="3625800"/>
          </a:xfrm>
          <a:prstGeom prst="rect">
            <a:avLst/>
          </a:prstGeom>
        </p:spPr>
        <p:txBody>
          <a:bodyPr anchorCtr="0" anchor="t" bIns="91425" lIns="91425" spcFirstLastPara="1" rIns="91425" wrap="square" tIns="91425">
            <a:normAutofit/>
          </a:bodyPr>
          <a:lstStyle/>
          <a:p>
            <a:pPr indent="-406400" lvl="0" marL="457200" rtl="0" algn="l">
              <a:spcBef>
                <a:spcPts val="0"/>
              </a:spcBef>
              <a:spcAft>
                <a:spcPts val="0"/>
              </a:spcAft>
              <a:buSzPts val="2800"/>
              <a:buChar char="➢"/>
            </a:pPr>
            <a:r>
              <a:rPr lang="fr" sz="2800"/>
              <a:t>Progression pédagogique </a:t>
            </a:r>
            <a:endParaRPr sz="2800"/>
          </a:p>
          <a:p>
            <a:pPr indent="-406400" lvl="0" marL="457200" rtl="0" algn="l">
              <a:spcBef>
                <a:spcPts val="0"/>
              </a:spcBef>
              <a:spcAft>
                <a:spcPts val="0"/>
              </a:spcAft>
              <a:buSzPts val="2800"/>
              <a:buChar char="➢"/>
            </a:pPr>
            <a:r>
              <a:rPr lang="fr" sz="2800"/>
              <a:t>Séquence pédagogique</a:t>
            </a:r>
            <a:endParaRPr sz="2800"/>
          </a:p>
          <a:p>
            <a:pPr indent="-406400" lvl="0" marL="457200" rtl="0" algn="l">
              <a:spcBef>
                <a:spcPts val="0"/>
              </a:spcBef>
              <a:spcAft>
                <a:spcPts val="0"/>
              </a:spcAft>
              <a:buSzPts val="2800"/>
              <a:buChar char="➢"/>
            </a:pPr>
            <a:r>
              <a:rPr lang="fr" sz="2800"/>
              <a:t>Focus sur séance</a:t>
            </a:r>
            <a:endParaRPr sz="2800"/>
          </a:p>
          <a:p>
            <a:pPr indent="-406400" lvl="0" marL="457200" rtl="0" algn="l">
              <a:spcBef>
                <a:spcPts val="0"/>
              </a:spcBef>
              <a:spcAft>
                <a:spcPts val="0"/>
              </a:spcAft>
              <a:buSzPts val="2800"/>
              <a:buChar char="➢"/>
            </a:pPr>
            <a:r>
              <a:rPr lang="fr" sz="2800"/>
              <a:t>Evaluation</a:t>
            </a:r>
            <a:endParaRPr sz="2800"/>
          </a:p>
          <a:p>
            <a:pPr indent="-406400" lvl="0" marL="457200" rtl="0" algn="l">
              <a:spcBef>
                <a:spcPts val="0"/>
              </a:spcBef>
              <a:spcAft>
                <a:spcPts val="0"/>
              </a:spcAft>
              <a:buSzPts val="2800"/>
              <a:buChar char="➢"/>
            </a:pPr>
            <a:r>
              <a:rPr lang="fr" sz="2800"/>
              <a:t>Conclusion </a:t>
            </a:r>
            <a:endParaRPr sz="2800"/>
          </a:p>
          <a:p>
            <a:pPr indent="-406400" lvl="0" marL="457200" rtl="0" algn="l">
              <a:spcBef>
                <a:spcPts val="0"/>
              </a:spcBef>
              <a:spcAft>
                <a:spcPts val="0"/>
              </a:spcAft>
              <a:buSzPts val="2800"/>
              <a:buChar char="➢"/>
            </a:pPr>
            <a:r>
              <a:rPr lang="fr" sz="2800"/>
              <a:t>Médiagraphie</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727650" y="5934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Contexte</a:t>
            </a:r>
            <a:endParaRPr/>
          </a:p>
        </p:txBody>
      </p:sp>
      <p:sp>
        <p:nvSpPr>
          <p:cNvPr id="126" name="Google Shape;126;p19"/>
          <p:cNvSpPr txBox="1"/>
          <p:nvPr>
            <p:ph idx="1" type="body"/>
          </p:nvPr>
        </p:nvSpPr>
        <p:spPr>
          <a:xfrm>
            <a:off x="729450" y="1302650"/>
            <a:ext cx="7688700" cy="3585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fr"/>
              <a:t>Etablissement : </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fr"/>
              <a:t>Classe : </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fr"/>
              <a:t>Programme : </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fr"/>
              <a:t>Partenaires :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727650" y="60690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fr"/>
              <a:t>Rôle du professeur-documentaliste</a:t>
            </a:r>
            <a:endParaRPr/>
          </a:p>
        </p:txBody>
      </p:sp>
      <p:sp>
        <p:nvSpPr>
          <p:cNvPr id="132" name="Google Shape;132;p20"/>
          <p:cNvSpPr txBox="1"/>
          <p:nvPr>
            <p:ph idx="1" type="body"/>
          </p:nvPr>
        </p:nvSpPr>
        <p:spPr>
          <a:xfrm>
            <a:off x="729450" y="1342950"/>
            <a:ext cx="7688700" cy="3679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fr"/>
              <a:t>Mots clefs à analyser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Progression pédagogique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